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4"/>
  </p:notesMasterIdLst>
  <p:handoutMasterIdLst>
    <p:handoutMasterId r:id="rId35"/>
  </p:handoutMasterIdLst>
  <p:sldIdLst>
    <p:sldId id="289" r:id="rId2"/>
    <p:sldId id="408" r:id="rId3"/>
    <p:sldId id="397" r:id="rId4"/>
    <p:sldId id="398" r:id="rId5"/>
    <p:sldId id="410" r:id="rId6"/>
    <p:sldId id="358" r:id="rId7"/>
    <p:sldId id="360" r:id="rId8"/>
    <p:sldId id="399" r:id="rId9"/>
    <p:sldId id="400" r:id="rId10"/>
    <p:sldId id="401" r:id="rId11"/>
    <p:sldId id="349" r:id="rId12"/>
    <p:sldId id="364" r:id="rId13"/>
    <p:sldId id="365" r:id="rId14"/>
    <p:sldId id="348" r:id="rId15"/>
    <p:sldId id="368" r:id="rId16"/>
    <p:sldId id="369" r:id="rId17"/>
    <p:sldId id="370" r:id="rId18"/>
    <p:sldId id="371" r:id="rId19"/>
    <p:sldId id="372" r:id="rId20"/>
    <p:sldId id="373" r:id="rId21"/>
    <p:sldId id="374" r:id="rId22"/>
    <p:sldId id="406" r:id="rId23"/>
    <p:sldId id="350" r:id="rId24"/>
    <p:sldId id="375" r:id="rId25"/>
    <p:sldId id="376" r:id="rId26"/>
    <p:sldId id="405" r:id="rId27"/>
    <p:sldId id="338" r:id="rId28"/>
    <p:sldId id="339" r:id="rId29"/>
    <p:sldId id="378" r:id="rId30"/>
    <p:sldId id="409" r:id="rId31"/>
    <p:sldId id="411" r:id="rId32"/>
    <p:sldId id="275" r:id="rId33"/>
  </p:sldIdLst>
  <p:sldSz cx="9144000" cy="6858000" type="screen4x3"/>
  <p:notesSz cx="6669088" cy="9926638"/>
  <p:defaultTextStyle>
    <a:defPPr>
      <a:defRPr lang="de-DE"/>
    </a:defPPr>
    <a:lvl1pPr algn="l" defTabSz="457200" rtl="0" fontAlgn="base">
      <a:spcBef>
        <a:spcPct val="0"/>
      </a:spcBef>
      <a:spcAft>
        <a:spcPct val="0"/>
      </a:spcAft>
      <a:defRPr kern="1200">
        <a:solidFill>
          <a:schemeClr val="tx1"/>
        </a:solidFill>
        <a:latin typeface="Arial" charset="0"/>
        <a:ea typeface="ＭＳ Ｐゴシック"/>
        <a:cs typeface="ＭＳ Ｐゴシック"/>
      </a:defRPr>
    </a:lvl1pPr>
    <a:lvl2pPr marL="457200" algn="l" defTabSz="457200" rtl="0" fontAlgn="base">
      <a:spcBef>
        <a:spcPct val="0"/>
      </a:spcBef>
      <a:spcAft>
        <a:spcPct val="0"/>
      </a:spcAft>
      <a:defRPr kern="1200">
        <a:solidFill>
          <a:schemeClr val="tx1"/>
        </a:solidFill>
        <a:latin typeface="Arial" charset="0"/>
        <a:ea typeface="ＭＳ Ｐゴシック"/>
        <a:cs typeface="ＭＳ Ｐゴシック"/>
      </a:defRPr>
    </a:lvl2pPr>
    <a:lvl3pPr marL="914400" algn="l" defTabSz="457200" rtl="0" fontAlgn="base">
      <a:spcBef>
        <a:spcPct val="0"/>
      </a:spcBef>
      <a:spcAft>
        <a:spcPct val="0"/>
      </a:spcAft>
      <a:defRPr kern="1200">
        <a:solidFill>
          <a:schemeClr val="tx1"/>
        </a:solidFill>
        <a:latin typeface="Arial" charset="0"/>
        <a:ea typeface="ＭＳ Ｐゴシック"/>
        <a:cs typeface="ＭＳ Ｐゴシック"/>
      </a:defRPr>
    </a:lvl3pPr>
    <a:lvl4pPr marL="1371600" algn="l" defTabSz="457200" rtl="0" fontAlgn="base">
      <a:spcBef>
        <a:spcPct val="0"/>
      </a:spcBef>
      <a:spcAft>
        <a:spcPct val="0"/>
      </a:spcAft>
      <a:defRPr kern="1200">
        <a:solidFill>
          <a:schemeClr val="tx1"/>
        </a:solidFill>
        <a:latin typeface="Arial" charset="0"/>
        <a:ea typeface="ＭＳ Ｐゴシック"/>
        <a:cs typeface="ＭＳ Ｐゴシック"/>
      </a:defRPr>
    </a:lvl4pPr>
    <a:lvl5pPr marL="1828800" algn="l" defTabSz="457200" rtl="0" fontAlgn="base">
      <a:spcBef>
        <a:spcPct val="0"/>
      </a:spcBef>
      <a:spcAft>
        <a:spcPct val="0"/>
      </a:spcAft>
      <a:defRPr kern="1200">
        <a:solidFill>
          <a:schemeClr val="tx1"/>
        </a:solidFill>
        <a:latin typeface="Arial" charset="0"/>
        <a:ea typeface="ＭＳ Ｐゴシック"/>
        <a:cs typeface="ＭＳ Ｐゴシック"/>
      </a:defRPr>
    </a:lvl5pPr>
    <a:lvl6pPr marL="2286000" algn="l" defTabSz="914400" rtl="0" eaLnBrk="1" latinLnBrk="0" hangingPunct="1">
      <a:defRPr kern="1200">
        <a:solidFill>
          <a:schemeClr val="tx1"/>
        </a:solidFill>
        <a:latin typeface="Arial" charset="0"/>
        <a:ea typeface="ＭＳ Ｐゴシック"/>
        <a:cs typeface="ＭＳ Ｐゴシック"/>
      </a:defRPr>
    </a:lvl6pPr>
    <a:lvl7pPr marL="2743200" algn="l" defTabSz="914400" rtl="0" eaLnBrk="1" latinLnBrk="0" hangingPunct="1">
      <a:defRPr kern="1200">
        <a:solidFill>
          <a:schemeClr val="tx1"/>
        </a:solidFill>
        <a:latin typeface="Arial" charset="0"/>
        <a:ea typeface="ＭＳ Ｐゴシック"/>
        <a:cs typeface="ＭＳ Ｐゴシック"/>
      </a:defRPr>
    </a:lvl7pPr>
    <a:lvl8pPr marL="3200400" algn="l" defTabSz="914400" rtl="0" eaLnBrk="1" latinLnBrk="0" hangingPunct="1">
      <a:defRPr kern="1200">
        <a:solidFill>
          <a:schemeClr val="tx1"/>
        </a:solidFill>
        <a:latin typeface="Arial" charset="0"/>
        <a:ea typeface="ＭＳ Ｐゴシック"/>
        <a:cs typeface="ＭＳ Ｐゴシック"/>
      </a:defRPr>
    </a:lvl8pPr>
    <a:lvl9pPr marL="3657600" algn="l" defTabSz="914400" rtl="0" eaLnBrk="1" latinLnBrk="0" hangingPunct="1">
      <a:defRPr kern="1200">
        <a:solidFill>
          <a:schemeClr val="tx1"/>
        </a:solidFill>
        <a:latin typeface="Arial" charset="0"/>
        <a:ea typeface="ＭＳ Ｐゴシック"/>
        <a:cs typeface="ＭＳ Ｐゴシック"/>
      </a:defRPr>
    </a:lvl9pPr>
  </p:defaultTextStyle>
  <p:extLst>
    <p:ext uri="{EFAFB233-063F-42B5-8137-9DF3F51BA10A}">
      <p15:sldGuideLst xmlns:p15="http://schemas.microsoft.com/office/powerpoint/2012/main">
        <p15:guide id="1" orient="horz" pos="1038">
          <p15:clr>
            <a:srgbClr val="A4A3A4"/>
          </p15:clr>
        </p15:guide>
        <p15:guide id="2" orient="horz" pos="3838">
          <p15:clr>
            <a:srgbClr val="A4A3A4"/>
          </p15:clr>
        </p15:guide>
        <p15:guide id="3" pos="431">
          <p15:clr>
            <a:srgbClr val="A4A3A4"/>
          </p15:clr>
        </p15:guide>
        <p15:guide id="4" pos="5495">
          <p15:clr>
            <a:srgbClr val="A4A3A4"/>
          </p15:clr>
        </p15:guide>
      </p15:sldGuideLst>
    </p:ext>
    <p:ext uri="{2D200454-40CA-4A62-9FC3-DE9A4176ACB9}">
      <p15:notesGuideLst xmlns:p15="http://schemas.microsoft.com/office/powerpoint/2012/main">
        <p15:guide id="1" orient="horz" pos="3127">
          <p15:clr>
            <a:srgbClr val="A4A3A4"/>
          </p15:clr>
        </p15:guide>
        <p15:guide id="2" pos="21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autoAdjust="0"/>
    <p:restoredTop sz="91156" autoAdjust="0"/>
  </p:normalViewPr>
  <p:slideViewPr>
    <p:cSldViewPr snapToObjects="1">
      <p:cViewPr varScale="1">
        <p:scale>
          <a:sx n="84" d="100"/>
          <a:sy n="84" d="100"/>
        </p:scale>
        <p:origin x="96" y="402"/>
      </p:cViewPr>
      <p:guideLst>
        <p:guide orient="horz" pos="1038"/>
        <p:guide orient="horz" pos="3838"/>
        <p:guide pos="431"/>
        <p:guide pos="549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102" d="100"/>
          <a:sy n="102" d="100"/>
        </p:scale>
        <p:origin x="-3450" y="-84"/>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liennummernplatzhalter 4"/>
          <p:cNvSpPr>
            <a:spLocks noGrp="1"/>
          </p:cNvSpPr>
          <p:nvPr>
            <p:ph type="sldNum" sz="quarter" idx="3"/>
          </p:nvPr>
        </p:nvSpPr>
        <p:spPr>
          <a:xfrm>
            <a:off x="3778250" y="9428163"/>
            <a:ext cx="2889250" cy="496887"/>
          </a:xfrm>
          <a:prstGeom prst="rect">
            <a:avLst/>
          </a:prstGeom>
        </p:spPr>
        <p:txBody>
          <a:bodyPr vert="horz" lIns="91440" tIns="45720" rIns="91440" bIns="45720" rtlCol="0" anchor="b"/>
          <a:lstStyle>
            <a:lvl1pPr algn="r" fontAlgn="auto">
              <a:spcBef>
                <a:spcPts val="0"/>
              </a:spcBef>
              <a:spcAft>
                <a:spcPts val="0"/>
              </a:spcAft>
              <a:defRPr sz="900">
                <a:latin typeface="Arial"/>
                <a:ea typeface="+mn-ea"/>
                <a:cs typeface="Arial"/>
              </a:defRPr>
            </a:lvl1pPr>
          </a:lstStyle>
          <a:p>
            <a:pPr>
              <a:defRPr/>
            </a:pPr>
            <a:fld id="{DECF6FD0-6F46-4C94-8FF0-2D04D9D94C02}" type="slidenum">
              <a:rPr lang="de-DE"/>
              <a:pPr>
                <a:defRPr/>
              </a:pPr>
              <a:t>‹Nr.›</a:t>
            </a:fld>
            <a:endParaRPr lang="de-DE"/>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9250" cy="496888"/>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de-DE"/>
          </a:p>
        </p:txBody>
      </p:sp>
      <p:sp>
        <p:nvSpPr>
          <p:cNvPr id="3" name="Datumsplatzhalter 2"/>
          <p:cNvSpPr>
            <a:spLocks noGrp="1"/>
          </p:cNvSpPr>
          <p:nvPr>
            <p:ph type="dt" idx="1"/>
          </p:nvPr>
        </p:nvSpPr>
        <p:spPr>
          <a:xfrm>
            <a:off x="3778250" y="0"/>
            <a:ext cx="2889250" cy="496888"/>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CA5976FC-889A-4D04-857F-378243C356F1}" type="datetime1">
              <a:rPr lang="de-DE"/>
              <a:pPr>
                <a:defRPr/>
              </a:pPr>
              <a:t>06.09.2018</a:t>
            </a:fld>
            <a:endParaRPr lang="de-DE"/>
          </a:p>
        </p:txBody>
      </p:sp>
      <p:sp>
        <p:nvSpPr>
          <p:cNvPr id="4" name="Folienbildplatzhalt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pPr lvl="0"/>
            <a:endParaRPr lang="de-DE" noProof="0" smtClean="0"/>
          </a:p>
        </p:txBody>
      </p:sp>
      <p:sp>
        <p:nvSpPr>
          <p:cNvPr id="5" name="Notizenplatzhalter 4"/>
          <p:cNvSpPr>
            <a:spLocks noGrp="1"/>
          </p:cNvSpPr>
          <p:nvPr>
            <p:ph type="body" sz="quarter" idx="3"/>
          </p:nvPr>
        </p:nvSpPr>
        <p:spPr>
          <a:xfrm>
            <a:off x="666750" y="4714875"/>
            <a:ext cx="5335588" cy="4467225"/>
          </a:xfrm>
          <a:prstGeom prst="rect">
            <a:avLst/>
          </a:prstGeom>
        </p:spPr>
        <p:txBody>
          <a:bodyPr vert="horz" lIns="91440" tIns="45720" rIns="91440" bIns="45720" rtlCol="0">
            <a:normAutofit/>
          </a:bodyPr>
          <a:lstStyle/>
          <a:p>
            <a:pPr lvl="0"/>
            <a:r>
              <a:rPr lang="de-DE" noProof="0" smtClean="0"/>
              <a:t>Mastertextformat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6" name="Fußzeilenplatzhalter 5"/>
          <p:cNvSpPr>
            <a:spLocks noGrp="1"/>
          </p:cNvSpPr>
          <p:nvPr>
            <p:ph type="ftr" sz="quarter" idx="4"/>
          </p:nvPr>
        </p:nvSpPr>
        <p:spPr>
          <a:xfrm>
            <a:off x="0" y="9428163"/>
            <a:ext cx="2889250" cy="4968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de-DE"/>
          </a:p>
        </p:txBody>
      </p:sp>
      <p:sp>
        <p:nvSpPr>
          <p:cNvPr id="7" name="Foliennummernplatzhalter 6"/>
          <p:cNvSpPr>
            <a:spLocks noGrp="1"/>
          </p:cNvSpPr>
          <p:nvPr>
            <p:ph type="sldNum" sz="quarter" idx="5"/>
          </p:nvPr>
        </p:nvSpPr>
        <p:spPr>
          <a:xfrm>
            <a:off x="3778250" y="9428163"/>
            <a:ext cx="2889250" cy="496887"/>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38ADCAA1-5D07-414F-AA63-E3DA2B41E67E}" type="slidenum">
              <a:rPr lang="de-DE"/>
              <a:pPr>
                <a:defRPr/>
              </a:pPr>
              <a:t>‹Nr.›</a:t>
            </a:fld>
            <a:endParaRPr lang="de-DE"/>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pitchFamily="-65"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Folienbildplatzhalter 1"/>
          <p:cNvSpPr>
            <a:spLocks noGrp="1" noRot="1" noChangeAspect="1"/>
          </p:cNvSpPr>
          <p:nvPr>
            <p:ph type="sldImg"/>
          </p:nvPr>
        </p:nvSpPr>
        <p:spPr bwMode="auto">
          <a:noFill/>
          <a:ln>
            <a:solidFill>
              <a:srgbClr val="000000"/>
            </a:solidFill>
            <a:miter lim="800000"/>
            <a:headEnd/>
            <a:tailEnd/>
          </a:ln>
        </p:spPr>
      </p:sp>
      <p:sp>
        <p:nvSpPr>
          <p:cNvPr id="27650"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de-DE" smtClean="0">
              <a:ea typeface="ＭＳ Ｐゴシック"/>
              <a:cs typeface="ＭＳ Ｐゴシック"/>
            </a:endParaRPr>
          </a:p>
        </p:txBody>
      </p:sp>
      <p:sp>
        <p:nvSpPr>
          <p:cNvPr id="4" name="Foliennummernplatzhalter 3"/>
          <p:cNvSpPr>
            <a:spLocks noGrp="1"/>
          </p:cNvSpPr>
          <p:nvPr>
            <p:ph type="sldNum" sz="quarter" idx="5"/>
          </p:nvPr>
        </p:nvSpPr>
        <p:spPr/>
        <p:txBody>
          <a:bodyPr/>
          <a:lstStyle/>
          <a:p>
            <a:pPr>
              <a:defRPr/>
            </a:pPr>
            <a:fld id="{DE82C21C-70AF-4D84-ABB0-CEC038C8F107}" type="slidenum">
              <a:rPr lang="de-DE" smtClean="0"/>
              <a:pPr>
                <a:defRPr/>
              </a:pPr>
              <a:t>15</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Folienbildplatzhalter 1"/>
          <p:cNvSpPr>
            <a:spLocks noGrp="1" noRot="1" noChangeAspect="1"/>
          </p:cNvSpPr>
          <p:nvPr>
            <p:ph type="sldImg"/>
          </p:nvPr>
        </p:nvSpPr>
        <p:spPr bwMode="auto">
          <a:noFill/>
          <a:ln>
            <a:solidFill>
              <a:srgbClr val="000000"/>
            </a:solidFill>
            <a:miter lim="800000"/>
            <a:headEnd/>
            <a:tailEnd/>
          </a:ln>
        </p:spPr>
      </p:sp>
      <p:sp>
        <p:nvSpPr>
          <p:cNvPr id="29698"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de-DE" smtClean="0">
              <a:ea typeface="ＭＳ Ｐゴシック"/>
              <a:cs typeface="ＭＳ Ｐゴシック"/>
            </a:endParaRPr>
          </a:p>
        </p:txBody>
      </p:sp>
      <p:sp>
        <p:nvSpPr>
          <p:cNvPr id="4" name="Foliennummernplatzhalter 3"/>
          <p:cNvSpPr>
            <a:spLocks noGrp="1"/>
          </p:cNvSpPr>
          <p:nvPr>
            <p:ph type="sldNum" sz="quarter" idx="5"/>
          </p:nvPr>
        </p:nvSpPr>
        <p:spPr/>
        <p:txBody>
          <a:bodyPr/>
          <a:lstStyle/>
          <a:p>
            <a:pPr>
              <a:defRPr/>
            </a:pPr>
            <a:fld id="{4A4443B6-0A6E-45E3-897E-A8E04DC7A77A}" type="slidenum">
              <a:rPr lang="de-DE" smtClean="0"/>
              <a:pPr>
                <a:defRPr/>
              </a:pPr>
              <a:t>16</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Folienbildplatzhalter 1"/>
          <p:cNvSpPr>
            <a:spLocks noGrp="1" noRot="1" noChangeAspect="1"/>
          </p:cNvSpPr>
          <p:nvPr>
            <p:ph type="sldImg"/>
          </p:nvPr>
        </p:nvSpPr>
        <p:spPr bwMode="auto">
          <a:noFill/>
          <a:ln>
            <a:solidFill>
              <a:srgbClr val="000000"/>
            </a:solidFill>
            <a:miter lim="800000"/>
            <a:headEnd/>
            <a:tailEnd/>
          </a:ln>
        </p:spPr>
      </p:sp>
      <p:sp>
        <p:nvSpPr>
          <p:cNvPr id="31746"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de-DE" smtClean="0">
              <a:ea typeface="ＭＳ Ｐゴシック"/>
              <a:cs typeface="ＭＳ Ｐゴシック"/>
            </a:endParaRPr>
          </a:p>
        </p:txBody>
      </p:sp>
      <p:sp>
        <p:nvSpPr>
          <p:cNvPr id="4" name="Foliennummernplatzhalter 3"/>
          <p:cNvSpPr>
            <a:spLocks noGrp="1"/>
          </p:cNvSpPr>
          <p:nvPr>
            <p:ph type="sldNum" sz="quarter" idx="5"/>
          </p:nvPr>
        </p:nvSpPr>
        <p:spPr/>
        <p:txBody>
          <a:bodyPr/>
          <a:lstStyle/>
          <a:p>
            <a:pPr>
              <a:defRPr/>
            </a:pPr>
            <a:fld id="{A13D6A9F-8772-401A-9C2B-EFB0EDE93C86}" type="slidenum">
              <a:rPr lang="de-DE" smtClean="0"/>
              <a:pPr>
                <a:defRPr/>
              </a:pPr>
              <a:t>17</a:t>
            </a:fld>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Folienbildplatzhalter 1"/>
          <p:cNvSpPr>
            <a:spLocks noGrp="1" noRot="1" noChangeAspect="1"/>
          </p:cNvSpPr>
          <p:nvPr>
            <p:ph type="sldImg"/>
          </p:nvPr>
        </p:nvSpPr>
        <p:spPr bwMode="auto">
          <a:noFill/>
          <a:ln>
            <a:solidFill>
              <a:srgbClr val="000000"/>
            </a:solidFill>
            <a:miter lim="800000"/>
            <a:headEnd/>
            <a:tailEnd/>
          </a:ln>
        </p:spPr>
      </p:sp>
      <p:sp>
        <p:nvSpPr>
          <p:cNvPr id="33794"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de-DE" smtClean="0">
              <a:ea typeface="ＭＳ Ｐゴシック"/>
              <a:cs typeface="ＭＳ Ｐゴシック"/>
            </a:endParaRPr>
          </a:p>
        </p:txBody>
      </p:sp>
      <p:sp>
        <p:nvSpPr>
          <p:cNvPr id="4" name="Foliennummernplatzhalter 3"/>
          <p:cNvSpPr>
            <a:spLocks noGrp="1"/>
          </p:cNvSpPr>
          <p:nvPr>
            <p:ph type="sldNum" sz="quarter" idx="5"/>
          </p:nvPr>
        </p:nvSpPr>
        <p:spPr/>
        <p:txBody>
          <a:bodyPr/>
          <a:lstStyle/>
          <a:p>
            <a:pPr>
              <a:defRPr/>
            </a:pPr>
            <a:fld id="{0BF0B56A-9C9C-47CF-85C5-15BDB63AFA81}" type="slidenum">
              <a:rPr lang="de-DE" smtClean="0"/>
              <a:pPr>
                <a:defRPr/>
              </a:pPr>
              <a:t>18</a:t>
            </a:fld>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Folienbildplatzhalter 1"/>
          <p:cNvSpPr>
            <a:spLocks noGrp="1" noRot="1" noChangeAspect="1"/>
          </p:cNvSpPr>
          <p:nvPr>
            <p:ph type="sldImg"/>
          </p:nvPr>
        </p:nvSpPr>
        <p:spPr bwMode="auto">
          <a:noFill/>
          <a:ln>
            <a:solidFill>
              <a:srgbClr val="000000"/>
            </a:solidFill>
            <a:miter lim="800000"/>
            <a:headEnd/>
            <a:tailEnd/>
          </a:ln>
        </p:spPr>
      </p:sp>
      <p:sp>
        <p:nvSpPr>
          <p:cNvPr id="35842"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de-DE" smtClean="0">
              <a:ea typeface="ＭＳ Ｐゴシック"/>
              <a:cs typeface="ＭＳ Ｐゴシック"/>
            </a:endParaRPr>
          </a:p>
        </p:txBody>
      </p:sp>
      <p:sp>
        <p:nvSpPr>
          <p:cNvPr id="4" name="Foliennummernplatzhalter 3"/>
          <p:cNvSpPr>
            <a:spLocks noGrp="1"/>
          </p:cNvSpPr>
          <p:nvPr>
            <p:ph type="sldNum" sz="quarter" idx="5"/>
          </p:nvPr>
        </p:nvSpPr>
        <p:spPr/>
        <p:txBody>
          <a:bodyPr/>
          <a:lstStyle/>
          <a:p>
            <a:pPr>
              <a:defRPr/>
            </a:pPr>
            <a:fld id="{BD5DA96C-75CF-4366-A2E5-85268D4B4CFF}" type="slidenum">
              <a:rPr lang="de-DE" smtClean="0"/>
              <a:pPr>
                <a:defRPr/>
              </a:pPr>
              <a:t>19</a:t>
            </a:fld>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Folienbildplatzhalter 1"/>
          <p:cNvSpPr>
            <a:spLocks noGrp="1" noRot="1" noChangeAspect="1"/>
          </p:cNvSpPr>
          <p:nvPr>
            <p:ph type="sldImg"/>
          </p:nvPr>
        </p:nvSpPr>
        <p:spPr bwMode="auto">
          <a:noFill/>
          <a:ln>
            <a:solidFill>
              <a:srgbClr val="000000"/>
            </a:solidFill>
            <a:miter lim="800000"/>
            <a:headEnd/>
            <a:tailEnd/>
          </a:ln>
        </p:spPr>
      </p:sp>
      <p:sp>
        <p:nvSpPr>
          <p:cNvPr id="37890"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de-DE" smtClean="0">
              <a:ea typeface="ＭＳ Ｐゴシック"/>
              <a:cs typeface="ＭＳ Ｐゴシック"/>
            </a:endParaRPr>
          </a:p>
        </p:txBody>
      </p:sp>
      <p:sp>
        <p:nvSpPr>
          <p:cNvPr id="4" name="Foliennummernplatzhalter 3"/>
          <p:cNvSpPr>
            <a:spLocks noGrp="1"/>
          </p:cNvSpPr>
          <p:nvPr>
            <p:ph type="sldNum" sz="quarter" idx="5"/>
          </p:nvPr>
        </p:nvSpPr>
        <p:spPr/>
        <p:txBody>
          <a:bodyPr/>
          <a:lstStyle/>
          <a:p>
            <a:pPr>
              <a:defRPr/>
            </a:pPr>
            <a:fld id="{BC77A3DD-4D9D-4CDB-BE89-B8DF5DBED4C0}" type="slidenum">
              <a:rPr lang="de-DE" smtClean="0"/>
              <a:pPr>
                <a:defRPr/>
              </a:pPr>
              <a:t>20</a:t>
            </a:fld>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Folienbildplatzhalter 1"/>
          <p:cNvSpPr>
            <a:spLocks noGrp="1" noRot="1" noChangeAspect="1"/>
          </p:cNvSpPr>
          <p:nvPr>
            <p:ph type="sldImg"/>
          </p:nvPr>
        </p:nvSpPr>
        <p:spPr bwMode="auto">
          <a:noFill/>
          <a:ln>
            <a:solidFill>
              <a:srgbClr val="000000"/>
            </a:solidFill>
            <a:miter lim="800000"/>
            <a:headEnd/>
            <a:tailEnd/>
          </a:ln>
        </p:spPr>
      </p:sp>
      <p:sp>
        <p:nvSpPr>
          <p:cNvPr id="39938"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de-DE" smtClean="0">
              <a:ea typeface="ＭＳ Ｐゴシック"/>
              <a:cs typeface="ＭＳ Ｐゴシック"/>
            </a:endParaRPr>
          </a:p>
        </p:txBody>
      </p:sp>
      <p:sp>
        <p:nvSpPr>
          <p:cNvPr id="4" name="Foliennummernplatzhalter 3"/>
          <p:cNvSpPr>
            <a:spLocks noGrp="1"/>
          </p:cNvSpPr>
          <p:nvPr>
            <p:ph type="sldNum" sz="quarter" idx="5"/>
          </p:nvPr>
        </p:nvSpPr>
        <p:spPr/>
        <p:txBody>
          <a:bodyPr/>
          <a:lstStyle/>
          <a:p>
            <a:pPr>
              <a:defRPr/>
            </a:pPr>
            <a:fld id="{BF9F128F-093C-45BD-BFBC-92EF991D547D}" type="slidenum">
              <a:rPr lang="de-DE" smtClean="0"/>
              <a:pPr>
                <a:defRPr/>
              </a:pPr>
              <a:t>21</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5" name="Rechteck 8"/>
          <p:cNvSpPr/>
          <p:nvPr userDrawn="1"/>
        </p:nvSpPr>
        <p:spPr>
          <a:xfrm>
            <a:off x="215900" y="2779713"/>
            <a:ext cx="8712200" cy="3311525"/>
          </a:xfrm>
          <a:prstGeom prst="rect">
            <a:avLst/>
          </a:prstGeom>
          <a:solidFill>
            <a:srgbClr val="8F989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p>
        </p:txBody>
      </p:sp>
      <p:pic>
        <p:nvPicPr>
          <p:cNvPr id="6" name="Bild 9" descr="DFG-Balken_A01.gif"/>
          <p:cNvPicPr>
            <a:picLocks/>
          </p:cNvPicPr>
          <p:nvPr userDrawn="1"/>
        </p:nvPicPr>
        <p:blipFill>
          <a:blip r:embed="rId2"/>
          <a:srcRect/>
          <a:stretch>
            <a:fillRect/>
          </a:stretch>
        </p:blipFill>
        <p:spPr bwMode="auto">
          <a:xfrm>
            <a:off x="215900" y="2339975"/>
            <a:ext cx="8712200" cy="287338"/>
          </a:xfrm>
          <a:prstGeom prst="rect">
            <a:avLst/>
          </a:prstGeom>
          <a:noFill/>
          <a:ln w="9525">
            <a:noFill/>
            <a:miter lim="800000"/>
            <a:headEnd/>
            <a:tailEnd/>
          </a:ln>
        </p:spPr>
      </p:pic>
      <p:sp>
        <p:nvSpPr>
          <p:cNvPr id="7" name="Bildplatzhalter 13"/>
          <p:cNvSpPr txBox="1">
            <a:spLocks/>
          </p:cNvSpPr>
          <p:nvPr userDrawn="1"/>
        </p:nvSpPr>
        <p:spPr bwMode="auto">
          <a:xfrm>
            <a:off x="215900" y="215900"/>
            <a:ext cx="8712200" cy="1973263"/>
          </a:xfrm>
          <a:prstGeom prst="rect">
            <a:avLst/>
          </a:prstGeom>
          <a:solidFill>
            <a:srgbClr val="6DA5D5"/>
          </a:solidFill>
          <a:ln w="9525">
            <a:noFill/>
            <a:miter lim="800000"/>
            <a:headEnd/>
            <a:tailEnd/>
          </a:ln>
        </p:spPr>
        <p:txBody>
          <a:bodyPr lIns="432000" tIns="0" rIns="720000" bIns="0"/>
          <a:lstStyle/>
          <a:p>
            <a:pPr marL="323850" indent="-323850" eaLnBrk="0" hangingPunct="0">
              <a:lnSpc>
                <a:spcPct val="120000"/>
              </a:lnSpc>
              <a:spcAft>
                <a:spcPts val="1000"/>
              </a:spcAft>
              <a:buClr>
                <a:schemeClr val="tx2"/>
              </a:buClr>
              <a:buSzPct val="85000"/>
              <a:defRPr/>
            </a:pPr>
            <a:endParaRPr lang="de-DE" sz="1100" dirty="0">
              <a:solidFill>
                <a:schemeClr val="tx2"/>
              </a:solidFill>
              <a:latin typeface="Arial" pitchFamily="-65" charset="0"/>
              <a:ea typeface="Arial" pitchFamily="-65" charset="0"/>
              <a:cs typeface="Arial" pitchFamily="-65" charset="0"/>
            </a:endParaRPr>
          </a:p>
        </p:txBody>
      </p:sp>
      <p:sp>
        <p:nvSpPr>
          <p:cNvPr id="13" name="Titel 1"/>
          <p:cNvSpPr>
            <a:spLocks noGrp="1"/>
          </p:cNvSpPr>
          <p:nvPr>
            <p:ph type="ctrTitle"/>
          </p:nvPr>
        </p:nvSpPr>
        <p:spPr>
          <a:xfrm>
            <a:off x="648000" y="3322800"/>
            <a:ext cx="7740000" cy="522000"/>
          </a:xfrm>
          <a:prstGeom prst="rect">
            <a:avLst/>
          </a:prstGeom>
          <a:noFill/>
        </p:spPr>
        <p:txBody>
          <a:bodyPr anchor="t">
            <a:noAutofit/>
          </a:bodyPr>
          <a:lstStyle>
            <a:lvl1pPr algn="l">
              <a:defRPr sz="3200">
                <a:solidFill>
                  <a:schemeClr val="bg1"/>
                </a:solidFill>
              </a:defRPr>
            </a:lvl1pPr>
          </a:lstStyle>
          <a:p>
            <a:r>
              <a:rPr lang="de-DE" smtClean="0"/>
              <a:t>Titelmasterformat durch Klicken bearbeiten</a:t>
            </a:r>
            <a:endParaRPr lang="de-DE" dirty="0"/>
          </a:p>
        </p:txBody>
      </p:sp>
      <p:sp>
        <p:nvSpPr>
          <p:cNvPr id="14" name="Textplatzhalter 10"/>
          <p:cNvSpPr>
            <a:spLocks noGrp="1"/>
          </p:cNvSpPr>
          <p:nvPr>
            <p:ph type="body" sz="quarter" idx="15"/>
          </p:nvPr>
        </p:nvSpPr>
        <p:spPr>
          <a:xfrm>
            <a:off x="647700" y="3962400"/>
            <a:ext cx="7740650" cy="1828800"/>
          </a:xfrm>
          <a:prstGeom prst="rect">
            <a:avLst/>
          </a:prstGeom>
        </p:spPr>
        <p:txBody>
          <a:bodyPr lIns="0" rIns="0">
            <a:noAutofit/>
          </a:bodyPr>
          <a:lstStyle>
            <a:lvl1pPr>
              <a:buNone/>
              <a:defRPr sz="2000" baseline="0">
                <a:solidFill>
                  <a:schemeClr val="bg1"/>
                </a:solidFill>
              </a:defRPr>
            </a:lvl1pPr>
            <a:lvl3pPr>
              <a:buNone/>
              <a:defRPr/>
            </a:lvl3pPr>
          </a:lstStyle>
          <a:p>
            <a:pPr lvl="0"/>
            <a:r>
              <a:rPr lang="de-DE" smtClean="0"/>
              <a:t>Textmasterformate durch Klicken bearbeiten</a:t>
            </a:r>
          </a:p>
        </p:txBody>
      </p:sp>
      <p:sp>
        <p:nvSpPr>
          <p:cNvPr id="18" name="Bildplatzhalter 6"/>
          <p:cNvSpPr>
            <a:spLocks noGrp="1"/>
          </p:cNvSpPr>
          <p:nvPr>
            <p:ph type="pic" sz="quarter" idx="18"/>
          </p:nvPr>
        </p:nvSpPr>
        <p:spPr>
          <a:xfrm>
            <a:off x="216000" y="216000"/>
            <a:ext cx="8712000" cy="1972800"/>
          </a:xfrm>
          <a:prstGeom prst="rect">
            <a:avLst/>
          </a:prstGeom>
        </p:spPr>
        <p:txBody>
          <a:bodyPr wrap="none" lIns="180000" tIns="180000" rIns="180000" bIns="180000"/>
          <a:lstStyle>
            <a:lvl1pPr>
              <a:buFontTx/>
              <a:buNone/>
              <a:defRPr sz="1100"/>
            </a:lvl1pPr>
          </a:lstStyle>
          <a:p>
            <a:pPr lvl="0"/>
            <a:r>
              <a:rPr lang="en-US" noProof="0" dirty="0" smtClean="0"/>
              <a:t>Click icon to add picture</a:t>
            </a:r>
            <a:endParaRPr lang="de-DE" noProof="0" dirty="0"/>
          </a:p>
        </p:txBody>
      </p:sp>
      <p:sp>
        <p:nvSpPr>
          <p:cNvPr id="8" name="Fußzeilenplatzhalter 4"/>
          <p:cNvSpPr>
            <a:spLocks noGrp="1"/>
          </p:cNvSpPr>
          <p:nvPr>
            <p:ph type="ftr" sz="quarter" idx="19"/>
          </p:nvPr>
        </p:nvSpPr>
        <p:spPr/>
        <p:txBody>
          <a:bodyPr/>
          <a:lstStyle>
            <a:lvl1pPr>
              <a:defRPr smtClean="0"/>
            </a:lvl1pPr>
          </a:lstStyle>
          <a:p>
            <a:pPr>
              <a:defRPr/>
            </a:pPr>
            <a:r>
              <a:rPr lang="de-DE"/>
              <a:t>Die Förderverfahren der DFG / Volker Kreutzer</a:t>
            </a:r>
          </a:p>
        </p:txBody>
      </p:sp>
      <p:sp>
        <p:nvSpPr>
          <p:cNvPr id="9" name="Datumsplatzhalter 5"/>
          <p:cNvSpPr>
            <a:spLocks noGrp="1"/>
          </p:cNvSpPr>
          <p:nvPr>
            <p:ph type="dt" sz="half" idx="20"/>
          </p:nvPr>
        </p:nvSpPr>
        <p:spPr/>
        <p:txBody>
          <a:bodyPr/>
          <a:lstStyle>
            <a:lvl1pPr>
              <a:defRPr smtClean="0"/>
            </a:lvl1pPr>
          </a:lstStyle>
          <a:p>
            <a:pPr>
              <a:defRPr/>
            </a:pPr>
            <a:r>
              <a:rPr lang="de-DE"/>
              <a:t>HWR, 11.12.2012</a:t>
            </a:r>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 und Textfeld mit Standard-Bild">
    <p:spTree>
      <p:nvGrpSpPr>
        <p:cNvPr id="1" name=""/>
        <p:cNvGrpSpPr/>
        <p:nvPr/>
      </p:nvGrpSpPr>
      <p:grpSpPr>
        <a:xfrm>
          <a:off x="0" y="0"/>
          <a:ext cx="0" cy="0"/>
          <a:chOff x="0" y="0"/>
          <a:chExt cx="0" cy="0"/>
        </a:xfrm>
      </p:grpSpPr>
      <p:sp>
        <p:nvSpPr>
          <p:cNvPr id="17" name="Titel 16"/>
          <p:cNvSpPr>
            <a:spLocks noGrp="1"/>
          </p:cNvSpPr>
          <p:nvPr>
            <p:ph type="title"/>
          </p:nvPr>
        </p:nvSpPr>
        <p:spPr/>
        <p:txBody>
          <a:bodyPr/>
          <a:lstStyle/>
          <a:p>
            <a:r>
              <a:rPr lang="de-DE" smtClean="0"/>
              <a:t>Titelmasterformat durch Klicken bearbeiten</a:t>
            </a:r>
            <a:endParaRPr lang="de-DE"/>
          </a:p>
        </p:txBody>
      </p:sp>
      <p:sp>
        <p:nvSpPr>
          <p:cNvPr id="18" name="Textplatzhalter 18"/>
          <p:cNvSpPr>
            <a:spLocks noGrp="1"/>
          </p:cNvSpPr>
          <p:nvPr>
            <p:ph type="body" sz="quarter" idx="22"/>
          </p:nvPr>
        </p:nvSpPr>
        <p:spPr>
          <a:xfrm>
            <a:off x="647700" y="720000"/>
            <a:ext cx="7920000" cy="270000"/>
          </a:xfrm>
        </p:spPr>
        <p:txBody>
          <a:bodyPr wrap="none" lIns="0" rIns="0" anchor="b"/>
          <a:lstStyle>
            <a:lvl1pPr marL="0" indent="0">
              <a:lnSpc>
                <a:spcPct val="100000"/>
              </a:lnSpc>
              <a:spcAft>
                <a:spcPts val="0"/>
              </a:spcAft>
              <a:buNone/>
              <a:defRPr sz="2000">
                <a:solidFill>
                  <a:schemeClr val="bg1"/>
                </a:solidFill>
              </a:defRPr>
            </a:lvl1pPr>
            <a:lvl2pPr marL="0" indent="0">
              <a:lnSpc>
                <a:spcPct val="100000"/>
              </a:lnSpc>
              <a:spcAft>
                <a:spcPts val="0"/>
              </a:spcAft>
              <a:buNone/>
              <a:defRPr sz="2000">
                <a:solidFill>
                  <a:schemeClr val="bg1"/>
                </a:solidFill>
              </a:defRPr>
            </a:lvl2pPr>
            <a:lvl3pPr marL="0" indent="0">
              <a:lnSpc>
                <a:spcPct val="100000"/>
              </a:lnSpc>
              <a:spcAft>
                <a:spcPts val="0"/>
              </a:spcAft>
              <a:buNone/>
              <a:defRPr sz="2000">
                <a:solidFill>
                  <a:schemeClr val="bg1"/>
                </a:solidFill>
              </a:defRPr>
            </a:lvl3pPr>
            <a:lvl4pPr marL="0" indent="0">
              <a:lnSpc>
                <a:spcPct val="100000"/>
              </a:lnSpc>
              <a:spcAft>
                <a:spcPts val="0"/>
              </a:spcAft>
              <a:buNone/>
              <a:defRPr sz="2000">
                <a:solidFill>
                  <a:schemeClr val="bg1"/>
                </a:solidFill>
              </a:defRPr>
            </a:lvl4pPr>
            <a:lvl5pPr marL="0" indent="0">
              <a:lnSpc>
                <a:spcPct val="100000"/>
              </a:lnSpc>
              <a:spcAft>
                <a:spcPts val="0"/>
              </a:spcAft>
              <a:buNone/>
              <a:defRPr sz="2000">
                <a:solidFill>
                  <a:schemeClr val="bg1"/>
                </a:solidFill>
              </a:defRPr>
            </a:lvl5pPr>
          </a:lstStyle>
          <a:p>
            <a:pPr lvl="0"/>
            <a:r>
              <a:rPr lang="en-US" dirty="0" smtClean="0"/>
              <a:t>Click to edit Master text styles</a:t>
            </a:r>
          </a:p>
        </p:txBody>
      </p:sp>
      <p:sp>
        <p:nvSpPr>
          <p:cNvPr id="9" name="Inhaltsplatzhalter 7"/>
          <p:cNvSpPr>
            <a:spLocks noGrp="1"/>
          </p:cNvSpPr>
          <p:nvPr>
            <p:ph sz="quarter" idx="15"/>
          </p:nvPr>
        </p:nvSpPr>
        <p:spPr>
          <a:xfrm>
            <a:off x="216000" y="1569600"/>
            <a:ext cx="6284826" cy="45216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0" name="Bildplatzhalter 6"/>
          <p:cNvSpPr>
            <a:spLocks noGrp="1" noChangeAspect="1"/>
          </p:cNvSpPr>
          <p:nvPr>
            <p:ph type="pic" sz="quarter" idx="18"/>
          </p:nvPr>
        </p:nvSpPr>
        <p:spPr>
          <a:xfrm>
            <a:off x="6929454" y="1569600"/>
            <a:ext cx="1998546" cy="1930838"/>
          </a:xfrm>
          <a:prstGeom prst="rect">
            <a:avLst/>
          </a:prstGeom>
        </p:spPr>
        <p:txBody>
          <a:bodyPr wrap="none" lIns="72000" tIns="72000" rIns="180000" bIns="180000"/>
          <a:lstStyle>
            <a:lvl1pPr>
              <a:buFontTx/>
              <a:buNone/>
              <a:defRPr sz="1100"/>
            </a:lvl1pPr>
          </a:lstStyle>
          <a:p>
            <a:pPr lvl="0"/>
            <a:r>
              <a:rPr lang="en-US" noProof="0" dirty="0" smtClean="0"/>
              <a:t>Click icon to add picture</a:t>
            </a:r>
            <a:endParaRPr lang="de-DE" noProof="0" dirty="0"/>
          </a:p>
        </p:txBody>
      </p:sp>
      <p:sp>
        <p:nvSpPr>
          <p:cNvPr id="6" name="Fußzeilenplatzhalter 4"/>
          <p:cNvSpPr>
            <a:spLocks noGrp="1"/>
          </p:cNvSpPr>
          <p:nvPr>
            <p:ph type="ftr" sz="quarter" idx="23"/>
          </p:nvPr>
        </p:nvSpPr>
        <p:spPr/>
        <p:txBody>
          <a:bodyPr/>
          <a:lstStyle>
            <a:lvl1pPr>
              <a:defRPr/>
            </a:lvl1pPr>
          </a:lstStyle>
          <a:p>
            <a:pPr>
              <a:defRPr/>
            </a:pPr>
            <a:r>
              <a:rPr lang="de-DE"/>
              <a:t>Die Förderverfahren der DFG / Volker Kreutzer</a:t>
            </a:r>
            <a:endParaRPr lang="de-DE" dirty="0"/>
          </a:p>
        </p:txBody>
      </p:sp>
      <p:sp>
        <p:nvSpPr>
          <p:cNvPr id="7" name="Datumsplatzhalter 5"/>
          <p:cNvSpPr>
            <a:spLocks noGrp="1"/>
          </p:cNvSpPr>
          <p:nvPr>
            <p:ph type="dt" sz="half" idx="24"/>
          </p:nvPr>
        </p:nvSpPr>
        <p:spPr/>
        <p:txBody>
          <a:bodyPr/>
          <a:lstStyle>
            <a:lvl1pPr>
              <a:defRPr/>
            </a:lvl1pPr>
          </a:lstStyle>
          <a:p>
            <a:pPr>
              <a:defRPr/>
            </a:pPr>
            <a:r>
              <a:rPr lang="de-DE"/>
              <a:t>HWR, 11.12.2012</a:t>
            </a:r>
            <a:endParaRPr lang="de-DE" dirty="0"/>
          </a:p>
        </p:txBody>
      </p:sp>
      <p:sp>
        <p:nvSpPr>
          <p:cNvPr id="8" name="Foliennummernplatzhalter 10"/>
          <p:cNvSpPr>
            <a:spLocks noGrp="1"/>
          </p:cNvSpPr>
          <p:nvPr>
            <p:ph type="sldNum" sz="quarter" idx="25"/>
          </p:nvPr>
        </p:nvSpPr>
        <p:spPr/>
        <p:txBody>
          <a:bodyPr/>
          <a:lstStyle>
            <a:lvl1pPr>
              <a:defRPr/>
            </a:lvl1pPr>
          </a:lstStyle>
          <a:p>
            <a:pPr>
              <a:defRPr/>
            </a:pPr>
            <a:fld id="{82995208-AA1D-4FD7-9544-508EFE81083E}" type="slidenum">
              <a:rPr/>
              <a:pPr>
                <a:defRPr/>
              </a:pPr>
              <a:t>‹Nr.›</a:t>
            </a:fld>
            <a:endParaRPr dirty="0"/>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11" name="Inhaltsplatzhalter 10"/>
          <p:cNvSpPr>
            <a:spLocks noGrp="1"/>
          </p:cNvSpPr>
          <p:nvPr>
            <p:ph sz="quarter" idx="18"/>
          </p:nvPr>
        </p:nvSpPr>
        <p:spPr>
          <a:xfrm>
            <a:off x="215900" y="1570038"/>
            <a:ext cx="8712200" cy="45212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7" name="Titel 16"/>
          <p:cNvSpPr>
            <a:spLocks noGrp="1"/>
          </p:cNvSpPr>
          <p:nvPr>
            <p:ph type="title"/>
          </p:nvPr>
        </p:nvSpPr>
        <p:spPr>
          <a:xfrm>
            <a:off x="647700" y="417600"/>
            <a:ext cx="7920000" cy="270000"/>
          </a:xfrm>
        </p:spPr>
        <p:txBody>
          <a:bodyPr/>
          <a:lstStyle/>
          <a:p>
            <a:r>
              <a:rPr lang="de-DE" smtClean="0"/>
              <a:t>Titelmasterformat durch Klicken bearbeiten</a:t>
            </a:r>
            <a:endParaRPr lang="de-DE" dirty="0"/>
          </a:p>
        </p:txBody>
      </p:sp>
      <p:sp>
        <p:nvSpPr>
          <p:cNvPr id="19" name="Textplatzhalter 18"/>
          <p:cNvSpPr>
            <a:spLocks noGrp="1"/>
          </p:cNvSpPr>
          <p:nvPr>
            <p:ph type="body" sz="quarter" idx="19"/>
          </p:nvPr>
        </p:nvSpPr>
        <p:spPr>
          <a:xfrm>
            <a:off x="647700" y="720000"/>
            <a:ext cx="7920000" cy="270000"/>
          </a:xfrm>
        </p:spPr>
        <p:txBody>
          <a:bodyPr wrap="none" lIns="0" rIns="0" anchor="b"/>
          <a:lstStyle>
            <a:lvl1pPr marL="0" indent="0">
              <a:lnSpc>
                <a:spcPct val="100000"/>
              </a:lnSpc>
              <a:spcAft>
                <a:spcPts val="0"/>
              </a:spcAft>
              <a:buNone/>
              <a:defRPr sz="2000">
                <a:solidFill>
                  <a:schemeClr val="bg1"/>
                </a:solidFill>
              </a:defRPr>
            </a:lvl1pPr>
            <a:lvl2pPr marL="0" indent="0">
              <a:lnSpc>
                <a:spcPct val="100000"/>
              </a:lnSpc>
              <a:spcAft>
                <a:spcPts val="0"/>
              </a:spcAft>
              <a:buNone/>
              <a:defRPr sz="2000">
                <a:solidFill>
                  <a:schemeClr val="bg1"/>
                </a:solidFill>
              </a:defRPr>
            </a:lvl2pPr>
            <a:lvl3pPr marL="0" indent="0">
              <a:lnSpc>
                <a:spcPct val="100000"/>
              </a:lnSpc>
              <a:spcAft>
                <a:spcPts val="0"/>
              </a:spcAft>
              <a:buNone/>
              <a:defRPr sz="2000">
                <a:solidFill>
                  <a:schemeClr val="bg1"/>
                </a:solidFill>
              </a:defRPr>
            </a:lvl3pPr>
            <a:lvl4pPr marL="0" indent="0">
              <a:lnSpc>
                <a:spcPct val="100000"/>
              </a:lnSpc>
              <a:spcAft>
                <a:spcPts val="0"/>
              </a:spcAft>
              <a:buNone/>
              <a:defRPr sz="2000">
                <a:solidFill>
                  <a:schemeClr val="bg1"/>
                </a:solidFill>
              </a:defRPr>
            </a:lvl4pPr>
            <a:lvl5pPr marL="0" indent="0">
              <a:lnSpc>
                <a:spcPct val="100000"/>
              </a:lnSpc>
              <a:spcAft>
                <a:spcPts val="0"/>
              </a:spcAft>
              <a:buNone/>
              <a:defRPr sz="2000">
                <a:solidFill>
                  <a:schemeClr val="bg1"/>
                </a:solidFill>
              </a:defRPr>
            </a:lvl5pPr>
          </a:lstStyle>
          <a:p>
            <a:pPr lvl="0"/>
            <a:r>
              <a:rPr lang="en-US" dirty="0" smtClean="0"/>
              <a:t>Click to edit Master text styles</a:t>
            </a:r>
          </a:p>
        </p:txBody>
      </p:sp>
      <p:sp>
        <p:nvSpPr>
          <p:cNvPr id="5" name="Fußzeilenplatzhalter 4"/>
          <p:cNvSpPr>
            <a:spLocks noGrp="1"/>
          </p:cNvSpPr>
          <p:nvPr>
            <p:ph type="ftr" sz="quarter" idx="20"/>
          </p:nvPr>
        </p:nvSpPr>
        <p:spPr/>
        <p:txBody>
          <a:bodyPr/>
          <a:lstStyle>
            <a:lvl1pPr>
              <a:defRPr/>
            </a:lvl1pPr>
          </a:lstStyle>
          <a:p>
            <a:pPr>
              <a:defRPr/>
            </a:pPr>
            <a:r>
              <a:rPr lang="de-DE"/>
              <a:t>Die Förderverfahren der DFG / Volker Kreutzer</a:t>
            </a:r>
            <a:endParaRPr lang="de-DE" dirty="0"/>
          </a:p>
        </p:txBody>
      </p:sp>
      <p:sp>
        <p:nvSpPr>
          <p:cNvPr id="6" name="Datumsplatzhalter 5"/>
          <p:cNvSpPr>
            <a:spLocks noGrp="1"/>
          </p:cNvSpPr>
          <p:nvPr>
            <p:ph type="dt" sz="half" idx="21"/>
          </p:nvPr>
        </p:nvSpPr>
        <p:spPr/>
        <p:txBody>
          <a:bodyPr/>
          <a:lstStyle>
            <a:lvl1pPr>
              <a:defRPr/>
            </a:lvl1pPr>
          </a:lstStyle>
          <a:p>
            <a:pPr>
              <a:defRPr/>
            </a:pPr>
            <a:r>
              <a:rPr lang="de-DE"/>
              <a:t>HWR, 11.12.2012</a:t>
            </a:r>
            <a:endParaRPr lang="de-DE" dirty="0"/>
          </a:p>
        </p:txBody>
      </p:sp>
      <p:sp>
        <p:nvSpPr>
          <p:cNvPr id="7" name="Foliennummernplatzhalter 10"/>
          <p:cNvSpPr>
            <a:spLocks noGrp="1"/>
          </p:cNvSpPr>
          <p:nvPr>
            <p:ph type="sldNum" sz="quarter" idx="22"/>
          </p:nvPr>
        </p:nvSpPr>
        <p:spPr/>
        <p:txBody>
          <a:bodyPr/>
          <a:lstStyle>
            <a:lvl1pPr>
              <a:defRPr/>
            </a:lvl1pPr>
          </a:lstStyle>
          <a:p>
            <a:pPr>
              <a:defRPr/>
            </a:pPr>
            <a:fld id="{C7173B4B-8CC8-4B97-9273-D7F234A68F8C}" type="slidenum">
              <a:rPr/>
              <a:pPr>
                <a:defRPr/>
              </a:pPr>
              <a:t>‹Nr.›</a:t>
            </a:fld>
            <a:endParaRPr dirty="0"/>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und zwei gleichgroße Spalten">
    <p:spTree>
      <p:nvGrpSpPr>
        <p:cNvPr id="1" name=""/>
        <p:cNvGrpSpPr/>
        <p:nvPr/>
      </p:nvGrpSpPr>
      <p:grpSpPr>
        <a:xfrm>
          <a:off x="0" y="0"/>
          <a:ext cx="0" cy="0"/>
          <a:chOff x="0" y="0"/>
          <a:chExt cx="0" cy="0"/>
        </a:xfrm>
      </p:grpSpPr>
      <p:sp>
        <p:nvSpPr>
          <p:cNvPr id="8" name="Inhaltsplatzhalter 7"/>
          <p:cNvSpPr>
            <a:spLocks noGrp="1"/>
          </p:cNvSpPr>
          <p:nvPr>
            <p:ph sz="quarter" idx="15"/>
          </p:nvPr>
        </p:nvSpPr>
        <p:spPr>
          <a:xfrm>
            <a:off x="216000" y="1569600"/>
            <a:ext cx="4356000" cy="45216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9" name="Inhaltsplatzhalter 7"/>
          <p:cNvSpPr>
            <a:spLocks noGrp="1"/>
          </p:cNvSpPr>
          <p:nvPr>
            <p:ph sz="quarter" idx="16"/>
          </p:nvPr>
        </p:nvSpPr>
        <p:spPr>
          <a:xfrm>
            <a:off x="4572000" y="1569600"/>
            <a:ext cx="4356000" cy="4521600"/>
          </a:xfrm>
        </p:spPr>
        <p:txBody>
          <a:bodyPr lIns="180000" rIns="72000"/>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7" name="Titel 16"/>
          <p:cNvSpPr>
            <a:spLocks noGrp="1"/>
          </p:cNvSpPr>
          <p:nvPr>
            <p:ph type="title"/>
          </p:nvPr>
        </p:nvSpPr>
        <p:spPr/>
        <p:txBody>
          <a:bodyPr/>
          <a:lstStyle/>
          <a:p>
            <a:r>
              <a:rPr lang="de-DE" smtClean="0"/>
              <a:t>Titelmasterformat durch Klicken bearbeiten</a:t>
            </a:r>
            <a:endParaRPr lang="de-DE"/>
          </a:p>
        </p:txBody>
      </p:sp>
      <p:sp>
        <p:nvSpPr>
          <p:cNvPr id="18" name="Textplatzhalter 18"/>
          <p:cNvSpPr>
            <a:spLocks noGrp="1"/>
          </p:cNvSpPr>
          <p:nvPr>
            <p:ph type="body" sz="quarter" idx="19"/>
          </p:nvPr>
        </p:nvSpPr>
        <p:spPr>
          <a:xfrm>
            <a:off x="647700" y="720000"/>
            <a:ext cx="7920000" cy="270000"/>
          </a:xfrm>
        </p:spPr>
        <p:txBody>
          <a:bodyPr wrap="none" lIns="0" rIns="0" anchor="b"/>
          <a:lstStyle>
            <a:lvl1pPr marL="0" indent="0">
              <a:lnSpc>
                <a:spcPct val="100000"/>
              </a:lnSpc>
              <a:spcAft>
                <a:spcPts val="0"/>
              </a:spcAft>
              <a:buNone/>
              <a:defRPr sz="2000">
                <a:solidFill>
                  <a:schemeClr val="bg1"/>
                </a:solidFill>
              </a:defRPr>
            </a:lvl1pPr>
            <a:lvl2pPr marL="0" indent="0">
              <a:lnSpc>
                <a:spcPct val="100000"/>
              </a:lnSpc>
              <a:spcAft>
                <a:spcPts val="0"/>
              </a:spcAft>
              <a:buNone/>
              <a:defRPr sz="2000">
                <a:solidFill>
                  <a:schemeClr val="bg1"/>
                </a:solidFill>
              </a:defRPr>
            </a:lvl2pPr>
            <a:lvl3pPr marL="0" indent="0">
              <a:lnSpc>
                <a:spcPct val="100000"/>
              </a:lnSpc>
              <a:spcAft>
                <a:spcPts val="0"/>
              </a:spcAft>
              <a:buNone/>
              <a:defRPr sz="2000">
                <a:solidFill>
                  <a:schemeClr val="bg1"/>
                </a:solidFill>
              </a:defRPr>
            </a:lvl3pPr>
            <a:lvl4pPr marL="0" indent="0">
              <a:lnSpc>
                <a:spcPct val="100000"/>
              </a:lnSpc>
              <a:spcAft>
                <a:spcPts val="0"/>
              </a:spcAft>
              <a:buNone/>
              <a:defRPr sz="2000">
                <a:solidFill>
                  <a:schemeClr val="bg1"/>
                </a:solidFill>
              </a:defRPr>
            </a:lvl4pPr>
            <a:lvl5pPr marL="0" indent="0">
              <a:lnSpc>
                <a:spcPct val="100000"/>
              </a:lnSpc>
              <a:spcAft>
                <a:spcPts val="0"/>
              </a:spcAft>
              <a:buNone/>
              <a:defRPr sz="2000">
                <a:solidFill>
                  <a:schemeClr val="bg1"/>
                </a:solidFill>
              </a:defRPr>
            </a:lvl5pPr>
          </a:lstStyle>
          <a:p>
            <a:pPr lvl="0"/>
            <a:r>
              <a:rPr lang="en-US" dirty="0" smtClean="0"/>
              <a:t>Click to edit Master text styles</a:t>
            </a:r>
          </a:p>
        </p:txBody>
      </p:sp>
      <p:sp>
        <p:nvSpPr>
          <p:cNvPr id="6" name="Fußzeilenplatzhalter 4"/>
          <p:cNvSpPr>
            <a:spLocks noGrp="1"/>
          </p:cNvSpPr>
          <p:nvPr>
            <p:ph type="ftr" sz="quarter" idx="20"/>
          </p:nvPr>
        </p:nvSpPr>
        <p:spPr/>
        <p:txBody>
          <a:bodyPr/>
          <a:lstStyle>
            <a:lvl1pPr>
              <a:defRPr/>
            </a:lvl1pPr>
          </a:lstStyle>
          <a:p>
            <a:pPr>
              <a:defRPr/>
            </a:pPr>
            <a:r>
              <a:rPr lang="de-DE"/>
              <a:t>Die Förderverfahren der DFG / Volker Kreutzer</a:t>
            </a:r>
            <a:endParaRPr lang="de-DE" dirty="0"/>
          </a:p>
        </p:txBody>
      </p:sp>
      <p:sp>
        <p:nvSpPr>
          <p:cNvPr id="7" name="Datumsplatzhalter 5"/>
          <p:cNvSpPr>
            <a:spLocks noGrp="1"/>
          </p:cNvSpPr>
          <p:nvPr>
            <p:ph type="dt" sz="half" idx="21"/>
          </p:nvPr>
        </p:nvSpPr>
        <p:spPr/>
        <p:txBody>
          <a:bodyPr/>
          <a:lstStyle>
            <a:lvl1pPr>
              <a:defRPr/>
            </a:lvl1pPr>
          </a:lstStyle>
          <a:p>
            <a:pPr>
              <a:defRPr/>
            </a:pPr>
            <a:r>
              <a:rPr lang="de-DE"/>
              <a:t>HWR, 11.12.2012</a:t>
            </a:r>
            <a:endParaRPr lang="de-DE" dirty="0"/>
          </a:p>
        </p:txBody>
      </p:sp>
      <p:sp>
        <p:nvSpPr>
          <p:cNvPr id="10" name="Foliennummernplatzhalter 10"/>
          <p:cNvSpPr>
            <a:spLocks noGrp="1"/>
          </p:cNvSpPr>
          <p:nvPr>
            <p:ph type="sldNum" sz="quarter" idx="22"/>
          </p:nvPr>
        </p:nvSpPr>
        <p:spPr/>
        <p:txBody>
          <a:bodyPr/>
          <a:lstStyle>
            <a:lvl1pPr>
              <a:defRPr/>
            </a:lvl1pPr>
          </a:lstStyle>
          <a:p>
            <a:pPr>
              <a:defRPr/>
            </a:pPr>
            <a:fld id="{E2338AD1-D9EF-49DA-AE7F-A101B25307B0}" type="slidenum">
              <a:rPr/>
              <a:pPr>
                <a:defRPr/>
              </a:pPr>
              <a:t>‹Nr.›</a:t>
            </a:fld>
            <a:endParaRPr dirty="0"/>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und Haupt- sowie Nebenspalte">
    <p:spTree>
      <p:nvGrpSpPr>
        <p:cNvPr id="1" name=""/>
        <p:cNvGrpSpPr/>
        <p:nvPr/>
      </p:nvGrpSpPr>
      <p:grpSpPr>
        <a:xfrm>
          <a:off x="0" y="0"/>
          <a:ext cx="0" cy="0"/>
          <a:chOff x="0" y="0"/>
          <a:chExt cx="0" cy="0"/>
        </a:xfrm>
      </p:grpSpPr>
      <p:sp>
        <p:nvSpPr>
          <p:cNvPr id="17" name="Titel 16"/>
          <p:cNvSpPr>
            <a:spLocks noGrp="1"/>
          </p:cNvSpPr>
          <p:nvPr>
            <p:ph type="title"/>
          </p:nvPr>
        </p:nvSpPr>
        <p:spPr/>
        <p:txBody>
          <a:bodyPr/>
          <a:lstStyle/>
          <a:p>
            <a:r>
              <a:rPr lang="de-DE" smtClean="0"/>
              <a:t>Titelmasterformat durch Klicken bearbeiten</a:t>
            </a:r>
            <a:endParaRPr lang="de-DE"/>
          </a:p>
        </p:txBody>
      </p:sp>
      <p:sp>
        <p:nvSpPr>
          <p:cNvPr id="18" name="Textplatzhalter 18"/>
          <p:cNvSpPr>
            <a:spLocks noGrp="1"/>
          </p:cNvSpPr>
          <p:nvPr>
            <p:ph type="body" sz="quarter" idx="22"/>
          </p:nvPr>
        </p:nvSpPr>
        <p:spPr>
          <a:xfrm>
            <a:off x="647700" y="720000"/>
            <a:ext cx="7920000" cy="270000"/>
          </a:xfrm>
        </p:spPr>
        <p:txBody>
          <a:bodyPr wrap="none" lIns="0" rIns="0" anchor="b"/>
          <a:lstStyle>
            <a:lvl1pPr marL="0" indent="0">
              <a:lnSpc>
                <a:spcPct val="100000"/>
              </a:lnSpc>
              <a:spcAft>
                <a:spcPts val="0"/>
              </a:spcAft>
              <a:buNone/>
              <a:defRPr sz="2000">
                <a:solidFill>
                  <a:schemeClr val="bg1"/>
                </a:solidFill>
              </a:defRPr>
            </a:lvl1pPr>
            <a:lvl2pPr marL="0" indent="0">
              <a:lnSpc>
                <a:spcPct val="100000"/>
              </a:lnSpc>
              <a:spcAft>
                <a:spcPts val="0"/>
              </a:spcAft>
              <a:buNone/>
              <a:defRPr sz="2000">
                <a:solidFill>
                  <a:schemeClr val="bg1"/>
                </a:solidFill>
              </a:defRPr>
            </a:lvl2pPr>
            <a:lvl3pPr marL="0" indent="0">
              <a:lnSpc>
                <a:spcPct val="100000"/>
              </a:lnSpc>
              <a:spcAft>
                <a:spcPts val="0"/>
              </a:spcAft>
              <a:buNone/>
              <a:defRPr sz="2000">
                <a:solidFill>
                  <a:schemeClr val="bg1"/>
                </a:solidFill>
              </a:defRPr>
            </a:lvl3pPr>
            <a:lvl4pPr marL="0" indent="0">
              <a:lnSpc>
                <a:spcPct val="100000"/>
              </a:lnSpc>
              <a:spcAft>
                <a:spcPts val="0"/>
              </a:spcAft>
              <a:buNone/>
              <a:defRPr sz="2000">
                <a:solidFill>
                  <a:schemeClr val="bg1"/>
                </a:solidFill>
              </a:defRPr>
            </a:lvl4pPr>
            <a:lvl5pPr marL="0" indent="0">
              <a:lnSpc>
                <a:spcPct val="100000"/>
              </a:lnSpc>
              <a:spcAft>
                <a:spcPts val="0"/>
              </a:spcAft>
              <a:buNone/>
              <a:defRPr sz="2000">
                <a:solidFill>
                  <a:schemeClr val="bg1"/>
                </a:solidFill>
              </a:defRPr>
            </a:lvl5pPr>
          </a:lstStyle>
          <a:p>
            <a:pPr lvl="0"/>
            <a:r>
              <a:rPr lang="en-US" dirty="0" smtClean="0"/>
              <a:t>Click to edit Master text styles</a:t>
            </a:r>
          </a:p>
        </p:txBody>
      </p:sp>
      <p:sp>
        <p:nvSpPr>
          <p:cNvPr id="9" name="Inhaltsplatzhalter 7"/>
          <p:cNvSpPr>
            <a:spLocks noGrp="1"/>
          </p:cNvSpPr>
          <p:nvPr>
            <p:ph sz="quarter" idx="15"/>
          </p:nvPr>
        </p:nvSpPr>
        <p:spPr>
          <a:xfrm>
            <a:off x="216000" y="1569600"/>
            <a:ext cx="5070380" cy="45216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1" name="Inhaltsplatzhalter 7"/>
          <p:cNvSpPr>
            <a:spLocks noGrp="1"/>
          </p:cNvSpPr>
          <p:nvPr>
            <p:ph sz="quarter" idx="16"/>
          </p:nvPr>
        </p:nvSpPr>
        <p:spPr>
          <a:xfrm>
            <a:off x="5643570" y="1569600"/>
            <a:ext cx="3284430" cy="4521600"/>
          </a:xfrm>
        </p:spPr>
        <p:txBody>
          <a:bodyPr lIns="180000" rIns="72000"/>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6" name="Fußzeilenplatzhalter 4"/>
          <p:cNvSpPr>
            <a:spLocks noGrp="1"/>
          </p:cNvSpPr>
          <p:nvPr>
            <p:ph type="ftr" sz="quarter" idx="23"/>
          </p:nvPr>
        </p:nvSpPr>
        <p:spPr/>
        <p:txBody>
          <a:bodyPr/>
          <a:lstStyle>
            <a:lvl1pPr>
              <a:defRPr/>
            </a:lvl1pPr>
          </a:lstStyle>
          <a:p>
            <a:pPr>
              <a:defRPr/>
            </a:pPr>
            <a:r>
              <a:rPr lang="de-DE"/>
              <a:t>Die Förderverfahren der DFG / Volker Kreutzer</a:t>
            </a:r>
            <a:endParaRPr lang="de-DE" dirty="0"/>
          </a:p>
        </p:txBody>
      </p:sp>
      <p:sp>
        <p:nvSpPr>
          <p:cNvPr id="7" name="Datumsplatzhalter 5"/>
          <p:cNvSpPr>
            <a:spLocks noGrp="1"/>
          </p:cNvSpPr>
          <p:nvPr>
            <p:ph type="dt" sz="half" idx="24"/>
          </p:nvPr>
        </p:nvSpPr>
        <p:spPr/>
        <p:txBody>
          <a:bodyPr/>
          <a:lstStyle>
            <a:lvl1pPr>
              <a:defRPr/>
            </a:lvl1pPr>
          </a:lstStyle>
          <a:p>
            <a:pPr>
              <a:defRPr/>
            </a:pPr>
            <a:r>
              <a:rPr lang="de-DE"/>
              <a:t>HWR, 11.12.2012</a:t>
            </a:r>
            <a:endParaRPr lang="de-DE" dirty="0"/>
          </a:p>
        </p:txBody>
      </p:sp>
      <p:sp>
        <p:nvSpPr>
          <p:cNvPr id="8" name="Foliennummernplatzhalter 10"/>
          <p:cNvSpPr>
            <a:spLocks noGrp="1"/>
          </p:cNvSpPr>
          <p:nvPr>
            <p:ph type="sldNum" sz="quarter" idx="25"/>
          </p:nvPr>
        </p:nvSpPr>
        <p:spPr/>
        <p:txBody>
          <a:bodyPr/>
          <a:lstStyle>
            <a:lvl1pPr>
              <a:defRPr/>
            </a:lvl1pPr>
          </a:lstStyle>
          <a:p>
            <a:pPr>
              <a:defRPr/>
            </a:pPr>
            <a:fld id="{1BB1468A-DED3-45D3-8F9C-4BBCC086672A}" type="slidenum">
              <a:rPr/>
              <a:pPr>
                <a:defRPr/>
              </a:pPr>
              <a:t>‹Nr.›</a:t>
            </a:fld>
            <a:endParaRPr dirty="0"/>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14" name="Titel 13"/>
          <p:cNvSpPr>
            <a:spLocks noGrp="1"/>
          </p:cNvSpPr>
          <p:nvPr>
            <p:ph type="title"/>
          </p:nvPr>
        </p:nvSpPr>
        <p:spPr/>
        <p:txBody>
          <a:bodyPr/>
          <a:lstStyle/>
          <a:p>
            <a:r>
              <a:rPr lang="de-DE" smtClean="0"/>
              <a:t>Titelmasterformat durch Klicken bearbeiten</a:t>
            </a:r>
            <a:endParaRPr lang="de-DE"/>
          </a:p>
        </p:txBody>
      </p:sp>
      <p:sp>
        <p:nvSpPr>
          <p:cNvPr id="15" name="Textplatzhalter 18"/>
          <p:cNvSpPr>
            <a:spLocks noGrp="1"/>
          </p:cNvSpPr>
          <p:nvPr>
            <p:ph type="body" sz="quarter" idx="19"/>
          </p:nvPr>
        </p:nvSpPr>
        <p:spPr>
          <a:xfrm>
            <a:off x="647700" y="720000"/>
            <a:ext cx="7920000" cy="270000"/>
          </a:xfrm>
        </p:spPr>
        <p:txBody>
          <a:bodyPr wrap="none" lIns="0" rIns="0" anchor="b"/>
          <a:lstStyle>
            <a:lvl1pPr marL="0" indent="0">
              <a:lnSpc>
                <a:spcPct val="100000"/>
              </a:lnSpc>
              <a:spcAft>
                <a:spcPts val="0"/>
              </a:spcAft>
              <a:buNone/>
              <a:defRPr sz="2000">
                <a:solidFill>
                  <a:schemeClr val="bg1"/>
                </a:solidFill>
              </a:defRPr>
            </a:lvl1pPr>
            <a:lvl2pPr marL="0" indent="0">
              <a:lnSpc>
                <a:spcPct val="100000"/>
              </a:lnSpc>
              <a:spcAft>
                <a:spcPts val="0"/>
              </a:spcAft>
              <a:buNone/>
              <a:defRPr sz="2000">
                <a:solidFill>
                  <a:schemeClr val="bg1"/>
                </a:solidFill>
              </a:defRPr>
            </a:lvl2pPr>
            <a:lvl3pPr marL="0" indent="0">
              <a:lnSpc>
                <a:spcPct val="100000"/>
              </a:lnSpc>
              <a:spcAft>
                <a:spcPts val="0"/>
              </a:spcAft>
              <a:buNone/>
              <a:defRPr sz="2000">
                <a:solidFill>
                  <a:schemeClr val="bg1"/>
                </a:solidFill>
              </a:defRPr>
            </a:lvl3pPr>
            <a:lvl4pPr marL="0" indent="0">
              <a:lnSpc>
                <a:spcPct val="100000"/>
              </a:lnSpc>
              <a:spcAft>
                <a:spcPts val="0"/>
              </a:spcAft>
              <a:buNone/>
              <a:defRPr sz="2000">
                <a:solidFill>
                  <a:schemeClr val="bg1"/>
                </a:solidFill>
              </a:defRPr>
            </a:lvl4pPr>
            <a:lvl5pPr marL="0" indent="0">
              <a:lnSpc>
                <a:spcPct val="100000"/>
              </a:lnSpc>
              <a:spcAft>
                <a:spcPts val="0"/>
              </a:spcAft>
              <a:buNone/>
              <a:defRPr sz="2000">
                <a:solidFill>
                  <a:schemeClr val="bg1"/>
                </a:solidFill>
              </a:defRPr>
            </a:lvl5pPr>
          </a:lstStyle>
          <a:p>
            <a:pPr lvl="0"/>
            <a:r>
              <a:rPr lang="en-US" dirty="0" smtClean="0"/>
              <a:t>Click to edit Master text styles</a:t>
            </a:r>
          </a:p>
        </p:txBody>
      </p:sp>
      <p:sp>
        <p:nvSpPr>
          <p:cNvPr id="4" name="Fußzeilenplatzhalter 4"/>
          <p:cNvSpPr>
            <a:spLocks noGrp="1"/>
          </p:cNvSpPr>
          <p:nvPr>
            <p:ph type="ftr" sz="quarter" idx="20"/>
          </p:nvPr>
        </p:nvSpPr>
        <p:spPr/>
        <p:txBody>
          <a:bodyPr/>
          <a:lstStyle>
            <a:lvl1pPr>
              <a:defRPr/>
            </a:lvl1pPr>
          </a:lstStyle>
          <a:p>
            <a:pPr>
              <a:defRPr/>
            </a:pPr>
            <a:r>
              <a:rPr lang="de-DE"/>
              <a:t>Die Förderverfahren der DFG / Volker Kreutzer</a:t>
            </a:r>
            <a:endParaRPr lang="de-DE" dirty="0"/>
          </a:p>
        </p:txBody>
      </p:sp>
      <p:sp>
        <p:nvSpPr>
          <p:cNvPr id="5" name="Datumsplatzhalter 5"/>
          <p:cNvSpPr>
            <a:spLocks noGrp="1"/>
          </p:cNvSpPr>
          <p:nvPr>
            <p:ph type="dt" sz="half" idx="21"/>
          </p:nvPr>
        </p:nvSpPr>
        <p:spPr/>
        <p:txBody>
          <a:bodyPr/>
          <a:lstStyle>
            <a:lvl1pPr>
              <a:defRPr/>
            </a:lvl1pPr>
          </a:lstStyle>
          <a:p>
            <a:pPr>
              <a:defRPr/>
            </a:pPr>
            <a:r>
              <a:rPr lang="de-DE"/>
              <a:t>HWR, 11.12.2012</a:t>
            </a:r>
            <a:endParaRPr lang="de-DE" dirty="0"/>
          </a:p>
        </p:txBody>
      </p:sp>
      <p:sp>
        <p:nvSpPr>
          <p:cNvPr id="6" name="Foliennummernplatzhalter 10"/>
          <p:cNvSpPr>
            <a:spLocks noGrp="1"/>
          </p:cNvSpPr>
          <p:nvPr>
            <p:ph type="sldNum" sz="quarter" idx="22"/>
          </p:nvPr>
        </p:nvSpPr>
        <p:spPr/>
        <p:txBody>
          <a:bodyPr/>
          <a:lstStyle>
            <a:lvl1pPr>
              <a:defRPr/>
            </a:lvl1pPr>
          </a:lstStyle>
          <a:p>
            <a:pPr>
              <a:defRPr/>
            </a:pPr>
            <a:fld id="{C7C53EAC-4F7D-45BB-9426-2C3400EED8AD}" type="slidenum">
              <a:rPr/>
              <a:pPr>
                <a:defRPr/>
              </a:pPr>
              <a:t>‹Nr.›</a:t>
            </a:fld>
            <a:endParaRPr dirty="0"/>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und Bild">
    <p:spTree>
      <p:nvGrpSpPr>
        <p:cNvPr id="1" name=""/>
        <p:cNvGrpSpPr/>
        <p:nvPr/>
      </p:nvGrpSpPr>
      <p:grpSpPr>
        <a:xfrm>
          <a:off x="0" y="0"/>
          <a:ext cx="0" cy="0"/>
          <a:chOff x="0" y="0"/>
          <a:chExt cx="0" cy="0"/>
        </a:xfrm>
      </p:grpSpPr>
      <p:sp>
        <p:nvSpPr>
          <p:cNvPr id="16" name="Bildplatzhalter 6"/>
          <p:cNvSpPr>
            <a:spLocks noGrp="1"/>
          </p:cNvSpPr>
          <p:nvPr>
            <p:ph type="pic" sz="quarter" idx="18"/>
          </p:nvPr>
        </p:nvSpPr>
        <p:spPr>
          <a:xfrm>
            <a:off x="216000" y="1569600"/>
            <a:ext cx="8712000" cy="4521600"/>
          </a:xfrm>
          <a:prstGeom prst="rect">
            <a:avLst/>
          </a:prstGeom>
        </p:spPr>
        <p:txBody>
          <a:bodyPr wrap="none" lIns="180000" tIns="180000" rIns="180000" bIns="180000"/>
          <a:lstStyle>
            <a:lvl1pPr>
              <a:buFontTx/>
              <a:buNone/>
              <a:defRPr sz="1100"/>
            </a:lvl1pPr>
          </a:lstStyle>
          <a:p>
            <a:pPr lvl="0"/>
            <a:r>
              <a:rPr lang="en-US" noProof="0" dirty="0" smtClean="0"/>
              <a:t>Click icon to add picture</a:t>
            </a:r>
            <a:endParaRPr lang="de-DE" noProof="0" dirty="0"/>
          </a:p>
        </p:txBody>
      </p:sp>
      <p:sp>
        <p:nvSpPr>
          <p:cNvPr id="14" name="Titel 13"/>
          <p:cNvSpPr>
            <a:spLocks noGrp="1"/>
          </p:cNvSpPr>
          <p:nvPr>
            <p:ph type="title"/>
          </p:nvPr>
        </p:nvSpPr>
        <p:spPr/>
        <p:txBody>
          <a:bodyPr/>
          <a:lstStyle/>
          <a:p>
            <a:r>
              <a:rPr lang="de-DE" smtClean="0"/>
              <a:t>Titelmasterformat durch Klicken bearbeiten</a:t>
            </a:r>
            <a:endParaRPr lang="de-DE"/>
          </a:p>
        </p:txBody>
      </p:sp>
      <p:sp>
        <p:nvSpPr>
          <p:cNvPr id="15" name="Textplatzhalter 18"/>
          <p:cNvSpPr>
            <a:spLocks noGrp="1"/>
          </p:cNvSpPr>
          <p:nvPr>
            <p:ph type="body" sz="quarter" idx="19"/>
          </p:nvPr>
        </p:nvSpPr>
        <p:spPr>
          <a:xfrm>
            <a:off x="647700" y="720000"/>
            <a:ext cx="7920000" cy="270000"/>
          </a:xfrm>
        </p:spPr>
        <p:txBody>
          <a:bodyPr wrap="none" lIns="0" rIns="0" anchor="b"/>
          <a:lstStyle>
            <a:lvl1pPr marL="0" indent="0">
              <a:lnSpc>
                <a:spcPct val="100000"/>
              </a:lnSpc>
              <a:spcAft>
                <a:spcPts val="0"/>
              </a:spcAft>
              <a:buNone/>
              <a:defRPr sz="2000">
                <a:solidFill>
                  <a:schemeClr val="bg1"/>
                </a:solidFill>
              </a:defRPr>
            </a:lvl1pPr>
            <a:lvl2pPr marL="0" indent="0">
              <a:lnSpc>
                <a:spcPct val="100000"/>
              </a:lnSpc>
              <a:spcAft>
                <a:spcPts val="0"/>
              </a:spcAft>
              <a:buNone/>
              <a:defRPr sz="2000">
                <a:solidFill>
                  <a:schemeClr val="bg1"/>
                </a:solidFill>
              </a:defRPr>
            </a:lvl2pPr>
            <a:lvl3pPr marL="0" indent="0">
              <a:lnSpc>
                <a:spcPct val="100000"/>
              </a:lnSpc>
              <a:spcAft>
                <a:spcPts val="0"/>
              </a:spcAft>
              <a:buNone/>
              <a:defRPr sz="2000">
                <a:solidFill>
                  <a:schemeClr val="bg1"/>
                </a:solidFill>
              </a:defRPr>
            </a:lvl3pPr>
            <a:lvl4pPr marL="0" indent="0">
              <a:lnSpc>
                <a:spcPct val="100000"/>
              </a:lnSpc>
              <a:spcAft>
                <a:spcPts val="0"/>
              </a:spcAft>
              <a:buNone/>
              <a:defRPr sz="2000">
                <a:solidFill>
                  <a:schemeClr val="bg1"/>
                </a:solidFill>
              </a:defRPr>
            </a:lvl4pPr>
            <a:lvl5pPr marL="0" indent="0">
              <a:lnSpc>
                <a:spcPct val="100000"/>
              </a:lnSpc>
              <a:spcAft>
                <a:spcPts val="0"/>
              </a:spcAft>
              <a:buNone/>
              <a:defRPr sz="2000">
                <a:solidFill>
                  <a:schemeClr val="bg1"/>
                </a:solidFill>
              </a:defRPr>
            </a:lvl5pPr>
          </a:lstStyle>
          <a:p>
            <a:pPr lvl="0"/>
            <a:r>
              <a:rPr lang="en-US" dirty="0" smtClean="0"/>
              <a:t>Click to edit Master text styles</a:t>
            </a:r>
          </a:p>
        </p:txBody>
      </p:sp>
      <p:sp>
        <p:nvSpPr>
          <p:cNvPr id="5" name="Fußzeilenplatzhalter 4"/>
          <p:cNvSpPr>
            <a:spLocks noGrp="1"/>
          </p:cNvSpPr>
          <p:nvPr>
            <p:ph type="ftr" sz="quarter" idx="20"/>
          </p:nvPr>
        </p:nvSpPr>
        <p:spPr/>
        <p:txBody>
          <a:bodyPr/>
          <a:lstStyle>
            <a:lvl1pPr>
              <a:defRPr/>
            </a:lvl1pPr>
          </a:lstStyle>
          <a:p>
            <a:pPr>
              <a:defRPr/>
            </a:pPr>
            <a:r>
              <a:rPr lang="de-DE"/>
              <a:t>Die Förderverfahren der DFG / Volker Kreutzer</a:t>
            </a:r>
            <a:endParaRPr lang="de-DE" dirty="0"/>
          </a:p>
        </p:txBody>
      </p:sp>
      <p:sp>
        <p:nvSpPr>
          <p:cNvPr id="6" name="Datumsplatzhalter 5"/>
          <p:cNvSpPr>
            <a:spLocks noGrp="1"/>
          </p:cNvSpPr>
          <p:nvPr>
            <p:ph type="dt" sz="half" idx="21"/>
          </p:nvPr>
        </p:nvSpPr>
        <p:spPr/>
        <p:txBody>
          <a:bodyPr/>
          <a:lstStyle>
            <a:lvl1pPr>
              <a:defRPr/>
            </a:lvl1pPr>
          </a:lstStyle>
          <a:p>
            <a:pPr>
              <a:defRPr/>
            </a:pPr>
            <a:r>
              <a:rPr lang="de-DE"/>
              <a:t>HWR, 11.12.2012</a:t>
            </a:r>
            <a:endParaRPr lang="de-DE" dirty="0"/>
          </a:p>
        </p:txBody>
      </p:sp>
      <p:sp>
        <p:nvSpPr>
          <p:cNvPr id="7" name="Foliennummernplatzhalter 10"/>
          <p:cNvSpPr>
            <a:spLocks noGrp="1"/>
          </p:cNvSpPr>
          <p:nvPr>
            <p:ph type="sldNum" sz="quarter" idx="22"/>
          </p:nvPr>
        </p:nvSpPr>
        <p:spPr/>
        <p:txBody>
          <a:bodyPr/>
          <a:lstStyle>
            <a:lvl1pPr>
              <a:defRPr/>
            </a:lvl1pPr>
          </a:lstStyle>
          <a:p>
            <a:pPr>
              <a:defRPr/>
            </a:pPr>
            <a:fld id="{EE66FF50-8271-4E06-95C2-02ACE8CB99B1}" type="slidenum">
              <a:rPr/>
              <a:pPr>
                <a:defRPr/>
              </a:pPr>
              <a:t>‹Nr.›</a:t>
            </a:fld>
            <a:endParaRPr dirty="0"/>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chlussfolie">
    <p:spTree>
      <p:nvGrpSpPr>
        <p:cNvPr id="1" name=""/>
        <p:cNvGrpSpPr/>
        <p:nvPr/>
      </p:nvGrpSpPr>
      <p:grpSpPr>
        <a:xfrm>
          <a:off x="0" y="0"/>
          <a:ext cx="0" cy="0"/>
          <a:chOff x="0" y="0"/>
          <a:chExt cx="0" cy="0"/>
        </a:xfrm>
      </p:grpSpPr>
      <p:sp>
        <p:nvSpPr>
          <p:cNvPr id="3" name="Bildplatzhalter 13"/>
          <p:cNvSpPr txBox="1">
            <a:spLocks/>
          </p:cNvSpPr>
          <p:nvPr userDrawn="1"/>
        </p:nvSpPr>
        <p:spPr bwMode="auto">
          <a:xfrm>
            <a:off x="215900" y="215900"/>
            <a:ext cx="8712200" cy="1973263"/>
          </a:xfrm>
          <a:prstGeom prst="rect">
            <a:avLst/>
          </a:prstGeom>
          <a:solidFill>
            <a:srgbClr val="6DA5D5"/>
          </a:solidFill>
          <a:ln w="9525">
            <a:noFill/>
            <a:miter lim="800000"/>
            <a:headEnd/>
            <a:tailEnd/>
          </a:ln>
        </p:spPr>
        <p:txBody>
          <a:bodyPr lIns="432000" tIns="0" rIns="720000" bIns="0"/>
          <a:lstStyle/>
          <a:p>
            <a:pPr marL="323850" indent="-323850" eaLnBrk="0" hangingPunct="0">
              <a:lnSpc>
                <a:spcPct val="120000"/>
              </a:lnSpc>
              <a:spcAft>
                <a:spcPts val="1000"/>
              </a:spcAft>
              <a:buClr>
                <a:schemeClr val="tx2"/>
              </a:buClr>
              <a:buSzPct val="85000"/>
              <a:defRPr/>
            </a:pPr>
            <a:endParaRPr lang="de-DE" sz="1100" dirty="0">
              <a:solidFill>
                <a:schemeClr val="tx2"/>
              </a:solidFill>
              <a:latin typeface="Arial" pitchFamily="-65" charset="0"/>
              <a:ea typeface="Arial" pitchFamily="-65" charset="0"/>
              <a:cs typeface="Arial" pitchFamily="-65" charset="0"/>
            </a:endParaRPr>
          </a:p>
        </p:txBody>
      </p:sp>
      <p:pic>
        <p:nvPicPr>
          <p:cNvPr id="4" name="Bild 7" descr="DFG-Logo_blau.png"/>
          <p:cNvPicPr>
            <a:picLocks noChangeAspect="1"/>
          </p:cNvPicPr>
          <p:nvPr userDrawn="1"/>
        </p:nvPicPr>
        <p:blipFill>
          <a:blip r:embed="rId2"/>
          <a:srcRect/>
          <a:stretch>
            <a:fillRect/>
          </a:stretch>
        </p:blipFill>
        <p:spPr bwMode="auto">
          <a:xfrm>
            <a:off x="7883525" y="6300788"/>
            <a:ext cx="828675" cy="288925"/>
          </a:xfrm>
          <a:prstGeom prst="rect">
            <a:avLst/>
          </a:prstGeom>
          <a:noFill/>
          <a:ln w="9525">
            <a:noFill/>
            <a:miter lim="800000"/>
            <a:headEnd/>
            <a:tailEnd/>
          </a:ln>
        </p:spPr>
      </p:pic>
      <p:pic>
        <p:nvPicPr>
          <p:cNvPr id="5" name="Bild 9" descr="DFG-Balken_A01.gif"/>
          <p:cNvPicPr>
            <a:picLocks/>
          </p:cNvPicPr>
          <p:nvPr userDrawn="1"/>
        </p:nvPicPr>
        <p:blipFill>
          <a:blip r:embed="rId3"/>
          <a:srcRect/>
          <a:stretch>
            <a:fillRect/>
          </a:stretch>
        </p:blipFill>
        <p:spPr bwMode="auto">
          <a:xfrm>
            <a:off x="215900" y="2339975"/>
            <a:ext cx="8712200" cy="287338"/>
          </a:xfrm>
          <a:prstGeom prst="rect">
            <a:avLst/>
          </a:prstGeom>
          <a:noFill/>
          <a:ln w="9525">
            <a:noFill/>
            <a:miter lim="800000"/>
            <a:headEnd/>
            <a:tailEnd/>
          </a:ln>
        </p:spPr>
      </p:pic>
      <p:sp>
        <p:nvSpPr>
          <p:cNvPr id="11" name="Bildplatzhalter 6"/>
          <p:cNvSpPr>
            <a:spLocks noGrp="1"/>
          </p:cNvSpPr>
          <p:nvPr>
            <p:ph type="pic" sz="quarter" idx="18"/>
          </p:nvPr>
        </p:nvSpPr>
        <p:spPr>
          <a:xfrm>
            <a:off x="216000" y="216000"/>
            <a:ext cx="8712000" cy="1972800"/>
          </a:xfrm>
          <a:prstGeom prst="rect">
            <a:avLst/>
          </a:prstGeom>
        </p:spPr>
        <p:txBody>
          <a:bodyPr wrap="none" lIns="180000" tIns="180000" rIns="180000" bIns="180000"/>
          <a:lstStyle>
            <a:lvl1pPr>
              <a:buFontTx/>
              <a:buNone/>
              <a:defRPr sz="1100">
                <a:solidFill>
                  <a:schemeClr val="tx2">
                    <a:lumMod val="50000"/>
                  </a:schemeClr>
                </a:solidFill>
              </a:defRPr>
            </a:lvl1pPr>
          </a:lstStyle>
          <a:p>
            <a:pPr lvl="0"/>
            <a:r>
              <a:rPr lang="en-US" noProof="0" dirty="0" smtClean="0"/>
              <a:t>Click icon to add picture</a:t>
            </a:r>
            <a:endParaRPr lang="de-DE" noProof="0" dirty="0"/>
          </a:p>
        </p:txBody>
      </p:sp>
      <p:sp>
        <p:nvSpPr>
          <p:cNvPr id="6" name="Fußzeilenplatzhalter 4"/>
          <p:cNvSpPr>
            <a:spLocks noGrp="1"/>
          </p:cNvSpPr>
          <p:nvPr>
            <p:ph type="ftr" sz="quarter" idx="19"/>
          </p:nvPr>
        </p:nvSpPr>
        <p:spPr/>
        <p:txBody>
          <a:bodyPr/>
          <a:lstStyle>
            <a:lvl1pPr>
              <a:defRPr sz="1200" smtClean="0">
                <a:solidFill>
                  <a:srgbClr val="646567"/>
                </a:solidFill>
                <a:ea typeface="Arial" pitchFamily="-65" charset="0"/>
                <a:cs typeface="Arial" pitchFamily="-65" charset="0"/>
              </a:defRPr>
            </a:lvl1pPr>
          </a:lstStyle>
          <a:p>
            <a:pPr>
              <a:defRPr/>
            </a:pPr>
            <a:r>
              <a:rPr lang="de-DE"/>
              <a:t>Die Förderverfahren der DFG / Volker Kreutzer</a:t>
            </a:r>
            <a:endParaRPr lang="de-DE" dirty="0"/>
          </a:p>
        </p:txBody>
      </p:sp>
      <p:sp>
        <p:nvSpPr>
          <p:cNvPr id="7" name="Datumsplatzhalter 5"/>
          <p:cNvSpPr>
            <a:spLocks noGrp="1"/>
          </p:cNvSpPr>
          <p:nvPr>
            <p:ph type="dt" sz="half" idx="20"/>
          </p:nvPr>
        </p:nvSpPr>
        <p:spPr/>
        <p:txBody>
          <a:bodyPr/>
          <a:lstStyle>
            <a:lvl1pPr>
              <a:defRPr sz="1200" smtClean="0">
                <a:solidFill>
                  <a:srgbClr val="646567"/>
                </a:solidFill>
                <a:ea typeface="Arial" pitchFamily="-65" charset="0"/>
                <a:cs typeface="Arial" pitchFamily="-65" charset="0"/>
              </a:defRPr>
            </a:lvl1pPr>
          </a:lstStyle>
          <a:p>
            <a:pPr>
              <a:defRPr/>
            </a:pPr>
            <a:r>
              <a:rPr lang="de-DE"/>
              <a:t>HWR, 11.12.2012</a:t>
            </a:r>
            <a:endParaRPr lang="de-DE" dirty="0"/>
          </a:p>
        </p:txBody>
      </p:sp>
      <p:sp>
        <p:nvSpPr>
          <p:cNvPr id="8" name="Foliennummernplatzhalter 10"/>
          <p:cNvSpPr>
            <a:spLocks noGrp="1"/>
          </p:cNvSpPr>
          <p:nvPr>
            <p:ph type="sldNum" sz="quarter" idx="21"/>
          </p:nvPr>
        </p:nvSpPr>
        <p:spPr/>
        <p:txBody>
          <a:bodyPr/>
          <a:lstStyle>
            <a:lvl1pPr algn="r" defTabSz="457200" rtl="0" fontAlgn="base">
              <a:spcBef>
                <a:spcPct val="0"/>
              </a:spcBef>
              <a:spcAft>
                <a:spcPct val="0"/>
              </a:spcAft>
              <a:defRPr lang="de-DE" sz="1200" kern="1200" smtClean="0">
                <a:solidFill>
                  <a:srgbClr val="646567"/>
                </a:solidFill>
                <a:latin typeface="Arial" pitchFamily="-65" charset="0"/>
                <a:ea typeface="Arial" pitchFamily="-65" charset="0"/>
                <a:cs typeface="Arial" pitchFamily="-65" charset="0"/>
              </a:defRPr>
            </a:lvl1pPr>
          </a:lstStyle>
          <a:p>
            <a:pPr>
              <a:defRPr/>
            </a:pPr>
            <a:fld id="{B03096A7-5786-4081-972E-F2BE42B51E06}" type="slidenum">
              <a:rPr/>
              <a:pPr>
                <a:defRPr/>
              </a:pPr>
              <a:t>‹Nr.›</a:t>
            </a:fld>
            <a:endParaRPr dirty="0"/>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extplatzhalter 2"/>
          <p:cNvSpPr>
            <a:spLocks noGrp="1"/>
          </p:cNvSpPr>
          <p:nvPr>
            <p:ph type="body" idx="1"/>
          </p:nvPr>
        </p:nvSpPr>
        <p:spPr bwMode="auto">
          <a:xfrm>
            <a:off x="215900" y="1570038"/>
            <a:ext cx="8712200" cy="4521200"/>
          </a:xfrm>
          <a:prstGeom prst="rect">
            <a:avLst/>
          </a:prstGeom>
          <a:noFill/>
          <a:ln w="9525">
            <a:noFill/>
            <a:miter lim="800000"/>
            <a:headEnd/>
            <a:tailEnd/>
          </a:ln>
        </p:spPr>
        <p:txBody>
          <a:bodyPr vert="horz" wrap="square" lIns="432000" tIns="0" rIns="720000" bIns="0" numCol="1" anchor="t" anchorCtr="0" compatLnSpc="1">
            <a:prstTxWarp prst="textNoShape">
              <a:avLst/>
            </a:prstTxWarp>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7" name="Fußzeilenplatzhalter 4"/>
          <p:cNvSpPr>
            <a:spLocks noGrp="1"/>
          </p:cNvSpPr>
          <p:nvPr>
            <p:ph type="ftr" sz="quarter" idx="3"/>
          </p:nvPr>
        </p:nvSpPr>
        <p:spPr>
          <a:xfrm>
            <a:off x="647700" y="6261100"/>
            <a:ext cx="6357938" cy="198438"/>
          </a:xfrm>
          <a:prstGeom prst="rect">
            <a:avLst/>
          </a:prstGeom>
        </p:spPr>
        <p:txBody>
          <a:bodyPr vert="horz" wrap="square" lIns="0" tIns="0" rIns="0" bIns="0" numCol="1" anchor="t" anchorCtr="0" compatLnSpc="1">
            <a:prstTxWarp prst="textNoShape">
              <a:avLst/>
            </a:prstTxWarp>
          </a:bodyPr>
          <a:lstStyle>
            <a:lvl1pPr>
              <a:defRPr sz="1200" smtClean="0">
                <a:solidFill>
                  <a:srgbClr val="646567"/>
                </a:solidFill>
                <a:latin typeface="Arial" pitchFamily="-65" charset="0"/>
                <a:ea typeface="Arial" pitchFamily="-65" charset="0"/>
                <a:cs typeface="Arial" pitchFamily="-65" charset="0"/>
              </a:defRPr>
            </a:lvl1pPr>
          </a:lstStyle>
          <a:p>
            <a:pPr>
              <a:defRPr/>
            </a:pPr>
            <a:r>
              <a:rPr lang="de-DE"/>
              <a:t>Die Förderverfahren der DFG / Volker Kreutzer</a:t>
            </a:r>
            <a:endParaRPr lang="de-DE" dirty="0"/>
          </a:p>
        </p:txBody>
      </p:sp>
      <p:pic>
        <p:nvPicPr>
          <p:cNvPr id="1028" name="Bild 7" descr="DFG-Logo_blau.png"/>
          <p:cNvPicPr>
            <a:picLocks noChangeAspect="1"/>
          </p:cNvPicPr>
          <p:nvPr/>
        </p:nvPicPr>
        <p:blipFill>
          <a:blip r:embed="rId10"/>
          <a:srcRect/>
          <a:stretch>
            <a:fillRect/>
          </a:stretch>
        </p:blipFill>
        <p:spPr bwMode="auto">
          <a:xfrm>
            <a:off x="7883525" y="6300788"/>
            <a:ext cx="828675" cy="288925"/>
          </a:xfrm>
          <a:prstGeom prst="rect">
            <a:avLst/>
          </a:prstGeom>
          <a:noFill/>
          <a:ln w="9525">
            <a:noFill/>
            <a:miter lim="800000"/>
            <a:headEnd/>
            <a:tailEnd/>
          </a:ln>
        </p:spPr>
      </p:pic>
      <p:sp>
        <p:nvSpPr>
          <p:cNvPr id="6" name="Datumsplatzhalter 5"/>
          <p:cNvSpPr>
            <a:spLocks noGrp="1"/>
          </p:cNvSpPr>
          <p:nvPr>
            <p:ph type="dt" sz="half" idx="2"/>
          </p:nvPr>
        </p:nvSpPr>
        <p:spPr>
          <a:xfrm>
            <a:off x="647700" y="6459538"/>
            <a:ext cx="6357938" cy="246062"/>
          </a:xfrm>
          <a:prstGeom prst="rect">
            <a:avLst/>
          </a:prstGeom>
        </p:spPr>
        <p:txBody>
          <a:bodyPr vert="horz" wrap="none" lIns="0" tIns="0" rIns="0" bIns="0" numCol="1" anchor="t" anchorCtr="0" compatLnSpc="1">
            <a:prstTxWarp prst="textNoShape">
              <a:avLst/>
            </a:prstTxWarp>
          </a:bodyPr>
          <a:lstStyle>
            <a:lvl1pPr>
              <a:defRPr sz="1200" smtClean="0">
                <a:solidFill>
                  <a:srgbClr val="646567"/>
                </a:solidFill>
                <a:latin typeface="Arial" pitchFamily="-65" charset="0"/>
                <a:ea typeface="Arial" pitchFamily="-65" charset="0"/>
                <a:cs typeface="Arial" pitchFamily="-65" charset="0"/>
              </a:defRPr>
            </a:lvl1pPr>
          </a:lstStyle>
          <a:p>
            <a:pPr>
              <a:defRPr/>
            </a:pPr>
            <a:r>
              <a:rPr lang="de-DE"/>
              <a:t>HWR, 11.12.2012</a:t>
            </a:r>
            <a:endParaRPr lang="de-DE" dirty="0"/>
          </a:p>
        </p:txBody>
      </p:sp>
      <p:sp>
        <p:nvSpPr>
          <p:cNvPr id="15" name="Rechteck 14"/>
          <p:cNvSpPr/>
          <p:nvPr/>
        </p:nvSpPr>
        <p:spPr>
          <a:xfrm>
            <a:off x="215900" y="215900"/>
            <a:ext cx="8712200" cy="1008063"/>
          </a:xfrm>
          <a:prstGeom prst="rect">
            <a:avLst/>
          </a:prstGeom>
          <a:solidFill>
            <a:srgbClr val="6DA5D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dirty="0">
              <a:cs typeface="Arial"/>
            </a:endParaRPr>
          </a:p>
        </p:txBody>
      </p:sp>
      <p:pic>
        <p:nvPicPr>
          <p:cNvPr id="1031" name="Bild 9" descr="DFG-Balken_A01.gif"/>
          <p:cNvPicPr>
            <a:picLocks/>
          </p:cNvPicPr>
          <p:nvPr/>
        </p:nvPicPr>
        <p:blipFill>
          <a:blip r:embed="rId11"/>
          <a:srcRect/>
          <a:stretch>
            <a:fillRect/>
          </a:stretch>
        </p:blipFill>
        <p:spPr bwMode="auto">
          <a:xfrm>
            <a:off x="215900" y="1325563"/>
            <a:ext cx="8712200" cy="142875"/>
          </a:xfrm>
          <a:prstGeom prst="rect">
            <a:avLst/>
          </a:prstGeom>
          <a:noFill/>
          <a:ln w="9525">
            <a:noFill/>
            <a:miter lim="800000"/>
            <a:headEnd/>
            <a:tailEnd/>
          </a:ln>
        </p:spPr>
      </p:pic>
      <p:sp>
        <p:nvSpPr>
          <p:cNvPr id="11" name="Foliennummernplatzhalter 10"/>
          <p:cNvSpPr>
            <a:spLocks noGrp="1"/>
          </p:cNvSpPr>
          <p:nvPr>
            <p:ph type="sldNum" sz="quarter" idx="4"/>
          </p:nvPr>
        </p:nvSpPr>
        <p:spPr>
          <a:xfrm>
            <a:off x="142875" y="6459538"/>
            <a:ext cx="360363" cy="244475"/>
          </a:xfrm>
          <a:prstGeom prst="rect">
            <a:avLst/>
          </a:prstGeom>
        </p:spPr>
        <p:txBody>
          <a:bodyPr vert="horz" wrap="square" lIns="0" tIns="0" rIns="0" bIns="0" numCol="1" anchor="t" anchorCtr="0" compatLnSpc="1">
            <a:prstTxWarp prst="textNoShape">
              <a:avLst/>
            </a:prstTxWarp>
          </a:bodyPr>
          <a:lstStyle>
            <a:lvl1pPr algn="r" defTabSz="457200" rtl="0" fontAlgn="base">
              <a:spcBef>
                <a:spcPct val="0"/>
              </a:spcBef>
              <a:spcAft>
                <a:spcPct val="0"/>
              </a:spcAft>
              <a:defRPr lang="de-DE" sz="1200" kern="1200" smtClean="0">
                <a:solidFill>
                  <a:srgbClr val="646567"/>
                </a:solidFill>
                <a:latin typeface="Arial" pitchFamily="-65" charset="0"/>
                <a:ea typeface="Arial" pitchFamily="-65" charset="0"/>
                <a:cs typeface="Arial" pitchFamily="-65" charset="0"/>
              </a:defRPr>
            </a:lvl1pPr>
          </a:lstStyle>
          <a:p>
            <a:pPr>
              <a:defRPr/>
            </a:pPr>
            <a:fld id="{123D44F0-DF24-40DD-A98C-304EAA6982E2}" type="slidenum">
              <a:rPr/>
              <a:pPr>
                <a:defRPr/>
              </a:pPr>
              <a:t>‹Nr.›</a:t>
            </a:fld>
            <a:endParaRPr dirty="0"/>
          </a:p>
        </p:txBody>
      </p:sp>
      <p:sp>
        <p:nvSpPr>
          <p:cNvPr id="1033" name="Titelplatzhalter 15"/>
          <p:cNvSpPr>
            <a:spLocks noGrp="1"/>
          </p:cNvSpPr>
          <p:nvPr>
            <p:ph type="title"/>
          </p:nvPr>
        </p:nvSpPr>
        <p:spPr bwMode="auto">
          <a:xfrm>
            <a:off x="647700" y="417513"/>
            <a:ext cx="7920038" cy="269875"/>
          </a:xfrm>
          <a:prstGeom prst="rect">
            <a:avLst/>
          </a:prstGeom>
          <a:noFill/>
          <a:ln w="9525">
            <a:noFill/>
            <a:miter lim="800000"/>
            <a:headEnd/>
            <a:tailEnd/>
          </a:ln>
        </p:spPr>
        <p:txBody>
          <a:bodyPr vert="horz" wrap="none" lIns="0" tIns="0" rIns="0" bIns="0" numCol="1" anchor="b" anchorCtr="0" compatLnSpc="1">
            <a:prstTxWarp prst="textNoShape">
              <a:avLst/>
            </a:prstTxWarp>
          </a:bodyPr>
          <a:lstStyle/>
          <a:p>
            <a:pPr lvl="0"/>
            <a:r>
              <a:rPr lang="de-DE" smtClean="0"/>
              <a:t>Titelmasterformat durch Klicken bearbeiten</a:t>
            </a:r>
          </a:p>
        </p:txBody>
      </p:sp>
    </p:spTree>
  </p:cSld>
  <p:clrMap bg1="lt1" tx1="dk1" bg2="lt2" tx2="dk2" accent1="accent1" accent2="accent2" accent3="accent3" accent4="accent4" accent5="accent5" accent6="accent6" hlink="hlink" folHlink="folHlink"/>
  <p:sldLayoutIdLst>
    <p:sldLayoutId id="2147483657" r:id="rId1"/>
    <p:sldLayoutId id="2147483656" r:id="rId2"/>
    <p:sldLayoutId id="2147483655" r:id="rId3"/>
    <p:sldLayoutId id="2147483654" r:id="rId4"/>
    <p:sldLayoutId id="2147483653" r:id="rId5"/>
    <p:sldLayoutId id="2147483652" r:id="rId6"/>
    <p:sldLayoutId id="2147483651" r:id="rId7"/>
    <p:sldLayoutId id="2147483658" r:id="rId8"/>
  </p:sldLayoutIdLst>
  <p:transition spd="med">
    <p:fade/>
  </p:transition>
  <p:timing>
    <p:tnLst>
      <p:par>
        <p:cTn id="1" dur="indefinite" restart="never" nodeType="tmRoot"/>
      </p:par>
    </p:tnLst>
  </p:timing>
  <p:hf sldNum="0" hdr="0"/>
  <p:txStyles>
    <p:titleStyle>
      <a:lvl1pPr algn="l" defTabSz="457200" rtl="0" fontAlgn="base">
        <a:spcBef>
          <a:spcPct val="0"/>
        </a:spcBef>
        <a:spcAft>
          <a:spcPct val="0"/>
        </a:spcAft>
        <a:defRPr sz="2000" b="1" kern="1200">
          <a:solidFill>
            <a:schemeClr val="bg1"/>
          </a:solidFill>
          <a:latin typeface="Arial"/>
          <a:ea typeface="ＭＳ Ｐゴシック" pitchFamily="-65" charset="-128"/>
          <a:cs typeface="Arial"/>
        </a:defRPr>
      </a:lvl1pPr>
      <a:lvl2pPr algn="l" defTabSz="457200" rtl="0" fontAlgn="base">
        <a:spcBef>
          <a:spcPct val="0"/>
        </a:spcBef>
        <a:spcAft>
          <a:spcPct val="0"/>
        </a:spcAft>
        <a:defRPr sz="2000" b="1">
          <a:solidFill>
            <a:schemeClr val="bg1"/>
          </a:solidFill>
          <a:latin typeface="Arial" pitchFamily="-65" charset="0"/>
          <a:ea typeface="ＭＳ Ｐゴシック" pitchFamily="-65" charset="-128"/>
          <a:cs typeface="Arial" charset="0"/>
        </a:defRPr>
      </a:lvl2pPr>
      <a:lvl3pPr algn="l" defTabSz="457200" rtl="0" fontAlgn="base">
        <a:spcBef>
          <a:spcPct val="0"/>
        </a:spcBef>
        <a:spcAft>
          <a:spcPct val="0"/>
        </a:spcAft>
        <a:defRPr sz="2000" b="1">
          <a:solidFill>
            <a:schemeClr val="bg1"/>
          </a:solidFill>
          <a:latin typeface="Arial" pitchFamily="-65" charset="0"/>
          <a:ea typeface="ＭＳ Ｐゴシック" pitchFamily="-65" charset="-128"/>
          <a:cs typeface="Arial" charset="0"/>
        </a:defRPr>
      </a:lvl3pPr>
      <a:lvl4pPr algn="l" defTabSz="457200" rtl="0" fontAlgn="base">
        <a:spcBef>
          <a:spcPct val="0"/>
        </a:spcBef>
        <a:spcAft>
          <a:spcPct val="0"/>
        </a:spcAft>
        <a:defRPr sz="2000" b="1">
          <a:solidFill>
            <a:schemeClr val="bg1"/>
          </a:solidFill>
          <a:latin typeface="Arial" pitchFamily="-65" charset="0"/>
          <a:ea typeface="ＭＳ Ｐゴシック" pitchFamily="-65" charset="-128"/>
          <a:cs typeface="Arial" charset="0"/>
        </a:defRPr>
      </a:lvl4pPr>
      <a:lvl5pPr algn="l" defTabSz="457200" rtl="0" fontAlgn="base">
        <a:spcBef>
          <a:spcPct val="0"/>
        </a:spcBef>
        <a:spcAft>
          <a:spcPct val="0"/>
        </a:spcAft>
        <a:defRPr sz="2000" b="1">
          <a:solidFill>
            <a:schemeClr val="bg1"/>
          </a:solidFill>
          <a:latin typeface="Arial" pitchFamily="-65" charset="0"/>
          <a:ea typeface="ＭＳ Ｐゴシック" pitchFamily="-65" charset="-128"/>
          <a:cs typeface="Arial" charset="0"/>
        </a:defRPr>
      </a:lvl5pPr>
      <a:lvl6pPr marL="457200" algn="ctr" defTabSz="457200" rtl="0" eaLnBrk="1" fontAlgn="base" hangingPunct="1">
        <a:spcBef>
          <a:spcPct val="0"/>
        </a:spcBef>
        <a:spcAft>
          <a:spcPct val="0"/>
        </a:spcAft>
        <a:defRPr sz="3200" b="1">
          <a:solidFill>
            <a:schemeClr val="tx1"/>
          </a:solidFill>
          <a:latin typeface="Arial" pitchFamily="-65" charset="0"/>
          <a:ea typeface="ＭＳ Ｐゴシック" pitchFamily="-65" charset="-128"/>
        </a:defRPr>
      </a:lvl6pPr>
      <a:lvl7pPr marL="914400" algn="ctr" defTabSz="457200" rtl="0" eaLnBrk="1" fontAlgn="base" hangingPunct="1">
        <a:spcBef>
          <a:spcPct val="0"/>
        </a:spcBef>
        <a:spcAft>
          <a:spcPct val="0"/>
        </a:spcAft>
        <a:defRPr sz="3200" b="1">
          <a:solidFill>
            <a:schemeClr val="tx1"/>
          </a:solidFill>
          <a:latin typeface="Arial" pitchFamily="-65" charset="0"/>
          <a:ea typeface="ＭＳ Ｐゴシック" pitchFamily="-65" charset="-128"/>
        </a:defRPr>
      </a:lvl7pPr>
      <a:lvl8pPr marL="1371600" algn="ctr" defTabSz="457200" rtl="0" eaLnBrk="1" fontAlgn="base" hangingPunct="1">
        <a:spcBef>
          <a:spcPct val="0"/>
        </a:spcBef>
        <a:spcAft>
          <a:spcPct val="0"/>
        </a:spcAft>
        <a:defRPr sz="3200" b="1">
          <a:solidFill>
            <a:schemeClr val="tx1"/>
          </a:solidFill>
          <a:latin typeface="Arial" pitchFamily="-65" charset="0"/>
          <a:ea typeface="ＭＳ Ｐゴシック" pitchFamily="-65" charset="-128"/>
        </a:defRPr>
      </a:lvl8pPr>
      <a:lvl9pPr marL="1828800" algn="ctr" defTabSz="457200" rtl="0" eaLnBrk="1" fontAlgn="base" hangingPunct="1">
        <a:spcBef>
          <a:spcPct val="0"/>
        </a:spcBef>
        <a:spcAft>
          <a:spcPct val="0"/>
        </a:spcAft>
        <a:defRPr sz="3200" b="1">
          <a:solidFill>
            <a:schemeClr val="tx1"/>
          </a:solidFill>
          <a:latin typeface="Arial" pitchFamily="-65" charset="0"/>
          <a:ea typeface="ＭＳ Ｐゴシック" pitchFamily="-65" charset="-128"/>
        </a:defRPr>
      </a:lvl9pPr>
    </p:titleStyle>
    <p:bodyStyle>
      <a:lvl1pPr marL="233363" indent="-233363" algn="l" defTabSz="457200" rtl="0" fontAlgn="base">
        <a:lnSpc>
          <a:spcPct val="120000"/>
        </a:lnSpc>
        <a:spcBef>
          <a:spcPct val="0"/>
        </a:spcBef>
        <a:spcAft>
          <a:spcPts val="200"/>
        </a:spcAft>
        <a:buClr>
          <a:srgbClr val="0069AF"/>
        </a:buClr>
        <a:buSzPct val="90000"/>
        <a:buFont typeface="Arial" charset="0"/>
        <a:buChar char="►"/>
        <a:defRPr kern="1200">
          <a:solidFill>
            <a:schemeClr val="tx1"/>
          </a:solidFill>
          <a:latin typeface="Arial"/>
          <a:ea typeface="ＭＳ Ｐゴシック" pitchFamily="-65" charset="-128"/>
          <a:cs typeface="Arial"/>
        </a:defRPr>
      </a:lvl1pPr>
      <a:lvl2pPr marL="412750" indent="-179388" algn="l" defTabSz="457200" rtl="0" fontAlgn="base">
        <a:lnSpc>
          <a:spcPct val="120000"/>
        </a:lnSpc>
        <a:spcBef>
          <a:spcPct val="0"/>
        </a:spcBef>
        <a:spcAft>
          <a:spcPts val="400"/>
        </a:spcAft>
        <a:buClr>
          <a:srgbClr val="3F85C1"/>
        </a:buClr>
        <a:buSzPct val="100000"/>
        <a:buFont typeface="Arial" charset="0"/>
        <a:buChar char="●"/>
        <a:defRPr sz="1600" kern="1200">
          <a:solidFill>
            <a:schemeClr val="tx1"/>
          </a:solidFill>
          <a:latin typeface="Arial"/>
          <a:ea typeface="ＭＳ Ｐゴシック" pitchFamily="-65" charset="-128"/>
          <a:cs typeface="Arial"/>
        </a:defRPr>
      </a:lvl2pPr>
      <a:lvl3pPr marL="574675" indent="-179388" algn="l" defTabSz="457200" rtl="0" fontAlgn="base">
        <a:lnSpc>
          <a:spcPct val="120000"/>
        </a:lnSpc>
        <a:spcBef>
          <a:spcPct val="0"/>
        </a:spcBef>
        <a:spcAft>
          <a:spcPts val="400"/>
        </a:spcAft>
        <a:buClr>
          <a:schemeClr val="accent2"/>
        </a:buClr>
        <a:buSzPct val="100000"/>
        <a:buFont typeface="Arial" charset="0"/>
        <a:buChar char="●"/>
        <a:defRPr sz="1400" kern="1200">
          <a:solidFill>
            <a:schemeClr val="tx1"/>
          </a:solidFill>
          <a:latin typeface="Arial"/>
          <a:ea typeface="ＭＳ Ｐゴシック" pitchFamily="-65" charset="-128"/>
          <a:cs typeface="Arial"/>
        </a:defRPr>
      </a:lvl3pPr>
      <a:lvl4pPr marL="736600" indent="-161925" algn="l" defTabSz="457200" rtl="0" fontAlgn="base">
        <a:lnSpc>
          <a:spcPct val="120000"/>
        </a:lnSpc>
        <a:spcBef>
          <a:spcPct val="0"/>
        </a:spcBef>
        <a:spcAft>
          <a:spcPts val="400"/>
        </a:spcAft>
        <a:buClr>
          <a:schemeClr val="accent1"/>
        </a:buClr>
        <a:buSzPct val="100000"/>
        <a:buFont typeface="Arial" charset="0"/>
        <a:buChar char="●"/>
        <a:defRPr sz="1200" kern="1200">
          <a:solidFill>
            <a:schemeClr val="tx1"/>
          </a:solidFill>
          <a:latin typeface="Arial"/>
          <a:ea typeface="ＭＳ Ｐゴシック" pitchFamily="-65" charset="-128"/>
          <a:cs typeface="Arial"/>
        </a:defRPr>
      </a:lvl4pPr>
      <a:lvl5pPr marL="863600" indent="-142875" algn="l" defTabSz="457200" rtl="0" fontAlgn="base">
        <a:lnSpc>
          <a:spcPct val="120000"/>
        </a:lnSpc>
        <a:spcBef>
          <a:spcPct val="0"/>
        </a:spcBef>
        <a:spcAft>
          <a:spcPts val="400"/>
        </a:spcAft>
        <a:buClr>
          <a:schemeClr val="accent1"/>
        </a:buClr>
        <a:buSzPct val="100000"/>
        <a:buFont typeface="Arial" charset="0"/>
        <a:buChar char="●"/>
        <a:defRPr sz="1000" kern="1200">
          <a:solidFill>
            <a:schemeClr val="tx1"/>
          </a:solidFill>
          <a:latin typeface="Arial"/>
          <a:ea typeface="ＭＳ Ｐゴシック" pitchFamily="-65"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www.dfg.de/formulare/52_01/52_01_de.pdf"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www.dfg.de/formulare/60_12/60_12.pdf"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ww.dfg.de/formulare/52_02/52_02_de.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dfg.de/formulare/52_03/52_03_de.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dfg.de/formulare/52_04/52_04_de.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dfg.de/formulare/52_05/52_05_de.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dfg.de/formulare/52_07/52_07_de.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file:///C:\Dokumente%20und%20Einstellungen\biedermann\Lokale%20Einstellungen\Temp\54_011_de_Daten%20zum%20Antrag%20-%20Projektantraege.rtf" TargetMode="External"/><Relationship Id="rId2" Type="http://schemas.openxmlformats.org/officeDocument/2006/relationships/hyperlink" Target="file:///C:\Dokumente%20und%20Einstellungen\biedermann\Lokale%20Einstellungen\Temp\54_01_de_Leitfaden%20Projektantraege.docx" TargetMode="External"/><Relationship Id="rId1" Type="http://schemas.openxmlformats.org/officeDocument/2006/relationships/slideLayout" Target="../slideLayouts/slideLayout2.xml"/><Relationship Id="rId4" Type="http://schemas.openxmlformats.org/officeDocument/2006/relationships/hyperlink" Target="file:///C:\Dokumente%20und%20Einstellungen\biedermann\Lokale%20Einstellungen\Temp\54_012_de_Beschreibung%20Vorhaben-%20Projektantraege.rtf"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el 24"/>
          <p:cNvSpPr>
            <a:spLocks noGrp="1"/>
          </p:cNvSpPr>
          <p:nvPr>
            <p:ph type="ctrTitle"/>
          </p:nvPr>
        </p:nvSpPr>
        <p:spPr>
          <a:xfrm>
            <a:off x="647700" y="3322638"/>
            <a:ext cx="7740650" cy="522287"/>
          </a:xfrm>
        </p:spPr>
        <p:txBody>
          <a:bodyPr/>
          <a:lstStyle/>
          <a:p>
            <a:r>
              <a:rPr lang="de-DE" smtClean="0">
                <a:latin typeface="Arial" charset="0"/>
                <a:ea typeface="ＭＳ Ｐゴシック"/>
                <a:cs typeface="Arial" charset="0"/>
              </a:rPr>
              <a:t>Die Förderverfahren der DFG</a:t>
            </a:r>
          </a:p>
        </p:txBody>
      </p:sp>
      <p:sp>
        <p:nvSpPr>
          <p:cNvPr id="12290" name="Textplatzhalter 25"/>
          <p:cNvSpPr>
            <a:spLocks noGrp="1"/>
          </p:cNvSpPr>
          <p:nvPr>
            <p:ph type="body" sz="quarter" idx="15"/>
          </p:nvPr>
        </p:nvSpPr>
        <p:spPr/>
        <p:txBody>
          <a:bodyPr/>
          <a:lstStyle/>
          <a:p>
            <a:endParaRPr lang="de-DE" smtClean="0">
              <a:latin typeface="Arial" charset="0"/>
              <a:ea typeface="ＭＳ Ｐゴシック"/>
              <a:cs typeface="Arial" charset="0"/>
            </a:endParaRPr>
          </a:p>
        </p:txBody>
      </p:sp>
      <p:pic>
        <p:nvPicPr>
          <p:cNvPr id="12291" name="Bildplatzhalter 4" descr="Startgrafik_100_14.jpg"/>
          <p:cNvPicPr>
            <a:picLocks noGrp="1" noChangeAspect="1"/>
          </p:cNvPicPr>
          <p:nvPr>
            <p:ph type="pic" sz="quarter" idx="18"/>
          </p:nvPr>
        </p:nvPicPr>
        <p:blipFill>
          <a:blip r:embed="rId2"/>
          <a:srcRect/>
          <a:stretch>
            <a:fillRect/>
          </a:stretch>
        </p:blipFill>
        <p:spPr>
          <a:xfrm>
            <a:off x="215900" y="215900"/>
            <a:ext cx="8712200" cy="1973263"/>
          </a:xfr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el 3"/>
          <p:cNvSpPr>
            <a:spLocks noGrp="1"/>
          </p:cNvSpPr>
          <p:nvPr>
            <p:ph type="title"/>
          </p:nvPr>
        </p:nvSpPr>
        <p:spPr/>
        <p:txBody>
          <a:bodyPr/>
          <a:lstStyle/>
          <a:p>
            <a:r>
              <a:rPr lang="de-DE" smtClean="0">
                <a:latin typeface="Arial" charset="0"/>
                <a:ea typeface="ＭＳ Ｐゴシック"/>
                <a:cs typeface="Arial" charset="0"/>
              </a:rPr>
              <a:t>Überblick</a:t>
            </a:r>
          </a:p>
        </p:txBody>
      </p:sp>
      <p:sp>
        <p:nvSpPr>
          <p:cNvPr id="6" name="Inhaltsplatzhalter 5"/>
          <p:cNvSpPr>
            <a:spLocks noGrp="1"/>
          </p:cNvSpPr>
          <p:nvPr>
            <p:ph sz="quarter" idx="15"/>
          </p:nvPr>
        </p:nvSpPr>
        <p:spPr>
          <a:xfrm>
            <a:off x="214313" y="1595438"/>
            <a:ext cx="7326312" cy="4521200"/>
          </a:xfrm>
        </p:spPr>
        <p:txBody>
          <a:bodyPr/>
          <a:lstStyle/>
          <a:p>
            <a:pPr marL="234000" indent="-234000">
              <a:buClr>
                <a:schemeClr val="accent4"/>
              </a:buClr>
              <a:buFont typeface="Arial" pitchFamily="-65" charset="0"/>
              <a:buChar char="►"/>
              <a:defRPr/>
            </a:pPr>
            <a:r>
              <a:rPr lang="de-DE" sz="1600" dirty="0"/>
              <a:t>Struktur</a:t>
            </a:r>
          </a:p>
          <a:p>
            <a:pPr marL="234000" indent="-234000">
              <a:buClr>
                <a:schemeClr val="accent4"/>
              </a:buClr>
              <a:buFont typeface="Arial" pitchFamily="-65" charset="0"/>
              <a:buChar char="►"/>
              <a:defRPr/>
            </a:pPr>
            <a:r>
              <a:rPr lang="de-DE" sz="1600" dirty="0"/>
              <a:t>Übersicht Förderhandeln</a:t>
            </a:r>
          </a:p>
          <a:p>
            <a:pPr marL="234000" indent="-234000">
              <a:buClr>
                <a:schemeClr val="accent4"/>
              </a:buClr>
              <a:buFont typeface="Arial" pitchFamily="-65" charset="0"/>
              <a:buChar char="►"/>
              <a:defRPr/>
            </a:pPr>
            <a:r>
              <a:rPr lang="de-DE" sz="1600" b="1" dirty="0">
                <a:solidFill>
                  <a:schemeClr val="accent4">
                    <a:lumMod val="75000"/>
                  </a:schemeClr>
                </a:solidFill>
              </a:rPr>
              <a:t>Programme zur Förderung von Forschungsprojekten</a:t>
            </a:r>
          </a:p>
          <a:p>
            <a:pPr marL="414000" lvl="1" indent="-180000">
              <a:buClr>
                <a:schemeClr val="accent3"/>
              </a:buClr>
              <a:buFont typeface="Arial" pitchFamily="-65" charset="0"/>
              <a:buChar char="●"/>
              <a:defRPr/>
            </a:pPr>
            <a:r>
              <a:rPr lang="de-DE" dirty="0"/>
              <a:t>Übersicht über die Programmziele</a:t>
            </a:r>
          </a:p>
          <a:p>
            <a:pPr marL="414000" lvl="1" indent="-180000">
              <a:buClr>
                <a:schemeClr val="accent3"/>
              </a:buClr>
              <a:buFont typeface="Arial" pitchFamily="-65" charset="0"/>
              <a:buChar char="●"/>
              <a:defRPr/>
            </a:pPr>
            <a:r>
              <a:rPr lang="de-DE" dirty="0"/>
              <a:t>Übersicht über die </a:t>
            </a:r>
            <a:r>
              <a:rPr lang="de-DE" dirty="0" err="1"/>
              <a:t>einwerbbaren</a:t>
            </a:r>
            <a:r>
              <a:rPr lang="de-DE" dirty="0"/>
              <a:t> Module</a:t>
            </a:r>
          </a:p>
          <a:p>
            <a:pPr marL="414000" lvl="1" indent="-180000">
              <a:buClr>
                <a:schemeClr val="accent3"/>
              </a:buClr>
              <a:buFont typeface="Arial" pitchFamily="-65" charset="0"/>
              <a:buChar char="●"/>
              <a:defRPr/>
            </a:pPr>
            <a:r>
              <a:rPr lang="de-DE" dirty="0"/>
              <a:t>Systematik der Merkblätter</a:t>
            </a:r>
          </a:p>
          <a:p>
            <a:pPr marL="414000" lvl="1" indent="-180000">
              <a:buClr>
                <a:schemeClr val="accent3"/>
              </a:buClr>
              <a:buFont typeface="Arial" pitchFamily="-65" charset="0"/>
              <a:buChar char="●"/>
              <a:defRPr/>
            </a:pPr>
            <a:r>
              <a:rPr lang="de-DE" dirty="0" err="1"/>
              <a:t>Einwerbbare</a:t>
            </a:r>
            <a:r>
              <a:rPr lang="de-DE" dirty="0"/>
              <a:t> Module im Einzelnen</a:t>
            </a:r>
          </a:p>
          <a:p>
            <a:pPr marL="414000" lvl="1" indent="-180000">
              <a:buClr>
                <a:schemeClr val="accent3"/>
              </a:buClr>
              <a:buFont typeface="Arial" pitchFamily="-65" charset="0"/>
              <a:buChar char="●"/>
              <a:defRPr/>
            </a:pPr>
            <a:r>
              <a:rPr lang="de-DE" dirty="0" smtClean="0"/>
              <a:t>Antragstellung/Hinweise für Fachhochschulen</a:t>
            </a:r>
            <a:endParaRPr lang="de-DE" dirty="0"/>
          </a:p>
          <a:p>
            <a:pPr marL="414000" lvl="1" indent="-180000">
              <a:buClr>
                <a:schemeClr val="accent3"/>
              </a:buClr>
              <a:buFont typeface="Arial" pitchFamily="-65" charset="0"/>
              <a:buChar char="●"/>
              <a:defRPr/>
            </a:pPr>
            <a:r>
              <a:rPr lang="de-DE" dirty="0"/>
              <a:t>Mehrere Antragsteller/innen</a:t>
            </a:r>
          </a:p>
          <a:p>
            <a:pPr marL="234000" indent="-234000">
              <a:buClr>
                <a:schemeClr val="accent4"/>
              </a:buClr>
              <a:buFont typeface="Arial" pitchFamily="-65" charset="0"/>
              <a:buChar char="►"/>
              <a:defRPr/>
            </a:pPr>
            <a:r>
              <a:rPr lang="de-DE" sz="1600" dirty="0"/>
              <a:t>Entscheidungsprozess</a:t>
            </a:r>
          </a:p>
          <a:p>
            <a:pPr marL="414000" lvl="1" indent="-180000">
              <a:buClr>
                <a:schemeClr val="accent3"/>
              </a:buClr>
              <a:buFont typeface="Arial" pitchFamily="-65" charset="0"/>
              <a:buChar char="●"/>
              <a:defRPr/>
            </a:pPr>
            <a:r>
              <a:rPr lang="de-DE" dirty="0"/>
              <a:t>Gutachter und Fachkollegien</a:t>
            </a:r>
          </a:p>
          <a:p>
            <a:pPr marL="234000" lvl="1" indent="-234000">
              <a:spcAft>
                <a:spcPts val="200"/>
              </a:spcAft>
              <a:buClr>
                <a:schemeClr val="accent4"/>
              </a:buClr>
              <a:buSzPct val="90000"/>
              <a:buFont typeface="Arial" pitchFamily="-65" charset="0"/>
              <a:buChar char="►"/>
              <a:defRPr/>
            </a:pPr>
            <a:r>
              <a:rPr lang="de-DE" dirty="0"/>
              <a:t>Forschungsgroßgeräte</a:t>
            </a:r>
          </a:p>
          <a:p>
            <a:pPr marL="234000" indent="-234000">
              <a:buClr>
                <a:schemeClr val="accent4"/>
              </a:buClr>
              <a:buFont typeface="Arial" pitchFamily="-65" charset="0"/>
              <a:buChar char="►"/>
              <a:defRPr/>
            </a:pPr>
            <a:endParaRPr lang="de-DE" sz="1600" dirty="0"/>
          </a:p>
        </p:txBody>
      </p:sp>
      <p:pic>
        <p:nvPicPr>
          <p:cNvPr id="21507" name="Grafik 13" descr="Bild1.png"/>
          <p:cNvPicPr>
            <a:picLocks noChangeAspect="1"/>
          </p:cNvPicPr>
          <p:nvPr/>
        </p:nvPicPr>
        <p:blipFill>
          <a:blip r:embed="rId2"/>
          <a:srcRect/>
          <a:stretch>
            <a:fillRect/>
          </a:stretch>
        </p:blipFill>
        <p:spPr bwMode="auto">
          <a:xfrm>
            <a:off x="6149975" y="1570038"/>
            <a:ext cx="2779713" cy="2779712"/>
          </a:xfrm>
          <a:prstGeom prst="rect">
            <a:avLst/>
          </a:prstGeom>
          <a:noFill/>
          <a:ln w="9525">
            <a:noFill/>
            <a:miter lim="800000"/>
            <a:headEnd/>
            <a:tailEnd/>
          </a:ln>
        </p:spPr>
      </p:pic>
      <p:sp>
        <p:nvSpPr>
          <p:cNvPr id="21508" name="Datumsplatzhalter 6"/>
          <p:cNvSpPr>
            <a:spLocks noGrp="1"/>
          </p:cNvSpPr>
          <p:nvPr>
            <p:ph type="dt" sz="quarter" idx="24"/>
          </p:nvPr>
        </p:nvSpPr>
        <p:spPr bwMode="auto">
          <a:noFill/>
          <a:ln>
            <a:miter lim="800000"/>
            <a:headEnd/>
            <a:tailEnd/>
          </a:ln>
        </p:spPr>
        <p:txBody>
          <a:bodyPr/>
          <a:lstStyle/>
          <a:p>
            <a:r>
              <a:rPr lang="de-DE">
                <a:latin typeface="Arial" charset="0"/>
                <a:ea typeface="ＭＳ Ｐゴシック"/>
                <a:cs typeface="Arial" charset="0"/>
              </a:rPr>
              <a:t>HWR, 11.12.2012</a:t>
            </a:r>
          </a:p>
        </p:txBody>
      </p:sp>
      <p:sp>
        <p:nvSpPr>
          <p:cNvPr id="21509" name="Fußzeilenplatzhalter 1"/>
          <p:cNvSpPr>
            <a:spLocks noGrp="1"/>
          </p:cNvSpPr>
          <p:nvPr>
            <p:ph type="ftr" sz="quarter" idx="23"/>
          </p:nvPr>
        </p:nvSpPr>
        <p:spPr bwMode="auto">
          <a:noFill/>
          <a:ln>
            <a:miter lim="800000"/>
            <a:headEnd/>
            <a:tailEnd/>
          </a:ln>
        </p:spPr>
        <p:txBody>
          <a:bodyPr/>
          <a:lstStyle/>
          <a:p>
            <a:r>
              <a:rPr lang="de-DE">
                <a:latin typeface="Arial" charset="0"/>
                <a:ea typeface="ＭＳ Ｐゴシック"/>
                <a:cs typeface="Arial" charset="0"/>
              </a:rPr>
              <a:t>Die Förderverfahren der DFG / Volker Kreutzer</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el 38"/>
          <p:cNvSpPr>
            <a:spLocks noGrp="1"/>
          </p:cNvSpPr>
          <p:nvPr>
            <p:ph type="title"/>
          </p:nvPr>
        </p:nvSpPr>
        <p:spPr/>
        <p:txBody>
          <a:bodyPr/>
          <a:lstStyle/>
          <a:p>
            <a:r>
              <a:rPr lang="de-DE" smtClean="0">
                <a:latin typeface="Arial" charset="0"/>
                <a:ea typeface="ＭＳ Ｐゴシック"/>
                <a:cs typeface="Arial" charset="0"/>
              </a:rPr>
              <a:t>Übersicht</a:t>
            </a:r>
          </a:p>
        </p:txBody>
      </p:sp>
      <p:sp>
        <p:nvSpPr>
          <p:cNvPr id="22530" name="Textplatzhalter 5"/>
          <p:cNvSpPr>
            <a:spLocks noGrp="1"/>
          </p:cNvSpPr>
          <p:nvPr>
            <p:ph type="body" sz="quarter" idx="19"/>
          </p:nvPr>
        </p:nvSpPr>
        <p:spPr>
          <a:xfrm>
            <a:off x="647700" y="720725"/>
            <a:ext cx="7920038" cy="269875"/>
          </a:xfrm>
        </p:spPr>
        <p:txBody>
          <a:bodyPr/>
          <a:lstStyle/>
          <a:p>
            <a:pPr>
              <a:spcAft>
                <a:spcPct val="0"/>
              </a:spcAft>
            </a:pPr>
            <a:r>
              <a:rPr lang="de-DE" smtClean="0">
                <a:latin typeface="Arial" charset="0"/>
                <a:ea typeface="ＭＳ Ｐゴシック"/>
                <a:cs typeface="Arial" charset="0"/>
              </a:rPr>
              <a:t>Ausgewählte Programme</a:t>
            </a:r>
          </a:p>
        </p:txBody>
      </p:sp>
      <p:sp>
        <p:nvSpPr>
          <p:cNvPr id="8" name="Pfeil nach rechts 7"/>
          <p:cNvSpPr/>
          <p:nvPr/>
        </p:nvSpPr>
        <p:spPr>
          <a:xfrm rot="5400000">
            <a:off x="4965701" y="1019175"/>
            <a:ext cx="436562" cy="503237"/>
          </a:xfrm>
          <a:prstGeom prst="rightArrow">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11" name="Pfeil nach rechts 10"/>
          <p:cNvSpPr/>
          <p:nvPr/>
        </p:nvSpPr>
        <p:spPr>
          <a:xfrm rot="5400000">
            <a:off x="6017419" y="1032669"/>
            <a:ext cx="407987" cy="504825"/>
          </a:xfrm>
          <a:prstGeom prst="rightArrow">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pic>
        <p:nvPicPr>
          <p:cNvPr id="22533" name="Picture 2"/>
          <p:cNvPicPr>
            <a:picLocks noChangeAspect="1" noChangeArrowheads="1"/>
          </p:cNvPicPr>
          <p:nvPr/>
        </p:nvPicPr>
        <p:blipFill>
          <a:blip r:embed="rId2"/>
          <a:srcRect l="13087" t="19354" r="16168" b="15448"/>
          <a:stretch>
            <a:fillRect/>
          </a:stretch>
        </p:blipFill>
        <p:spPr bwMode="auto">
          <a:xfrm>
            <a:off x="195263" y="1544638"/>
            <a:ext cx="8713787" cy="4598987"/>
          </a:xfrm>
          <a:prstGeom prst="rect">
            <a:avLst/>
          </a:prstGeom>
          <a:noFill/>
          <a:ln w="9525">
            <a:noFill/>
            <a:miter lim="800000"/>
            <a:headEnd/>
            <a:tailEnd/>
          </a:ln>
        </p:spPr>
      </p:pic>
      <p:sp>
        <p:nvSpPr>
          <p:cNvPr id="2" name="Pfeil nach rechts 1"/>
          <p:cNvSpPr/>
          <p:nvPr/>
        </p:nvSpPr>
        <p:spPr>
          <a:xfrm rot="5400000">
            <a:off x="1806576" y="1038225"/>
            <a:ext cx="419100" cy="504825"/>
          </a:xfrm>
          <a:prstGeom prst="rightArrow">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22535" name="Datumsplatzhalter 3"/>
          <p:cNvSpPr>
            <a:spLocks noGrp="1"/>
          </p:cNvSpPr>
          <p:nvPr>
            <p:ph type="dt" sz="quarter" idx="21"/>
          </p:nvPr>
        </p:nvSpPr>
        <p:spPr bwMode="auto">
          <a:noFill/>
          <a:ln>
            <a:miter lim="800000"/>
            <a:headEnd/>
            <a:tailEnd/>
          </a:ln>
        </p:spPr>
        <p:txBody>
          <a:bodyPr/>
          <a:lstStyle/>
          <a:p>
            <a:r>
              <a:rPr lang="de-DE">
                <a:latin typeface="Arial" charset="0"/>
                <a:ea typeface="ＭＳ Ｐゴシック"/>
                <a:cs typeface="Arial" charset="0"/>
              </a:rPr>
              <a:t>HWR, 11.12.2012</a:t>
            </a:r>
          </a:p>
        </p:txBody>
      </p:sp>
      <p:sp>
        <p:nvSpPr>
          <p:cNvPr id="22536" name="Fußzeilenplatzhalter 4"/>
          <p:cNvSpPr>
            <a:spLocks noGrp="1"/>
          </p:cNvSpPr>
          <p:nvPr>
            <p:ph type="ftr" sz="quarter" idx="20"/>
          </p:nvPr>
        </p:nvSpPr>
        <p:spPr bwMode="auto">
          <a:noFill/>
          <a:ln>
            <a:miter lim="800000"/>
            <a:headEnd/>
            <a:tailEnd/>
          </a:ln>
        </p:spPr>
        <p:txBody>
          <a:bodyPr/>
          <a:lstStyle/>
          <a:p>
            <a:r>
              <a:rPr lang="de-DE">
                <a:latin typeface="Arial" charset="0"/>
                <a:ea typeface="ＭＳ Ｐゴシック"/>
                <a:cs typeface="Arial" charset="0"/>
              </a:rPr>
              <a:t>Die Förderverfahren der DFG / Volker Kreutzer</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el 3"/>
          <p:cNvSpPr>
            <a:spLocks noGrp="1"/>
          </p:cNvSpPr>
          <p:nvPr>
            <p:ph type="title"/>
          </p:nvPr>
        </p:nvSpPr>
        <p:spPr/>
        <p:txBody>
          <a:bodyPr/>
          <a:lstStyle/>
          <a:p>
            <a:r>
              <a:rPr lang="de-DE" smtClean="0">
                <a:latin typeface="Arial" charset="0"/>
                <a:ea typeface="ＭＳ Ｐゴシック"/>
                <a:cs typeface="Arial" charset="0"/>
              </a:rPr>
              <a:t>Forschungsprojekte</a:t>
            </a:r>
          </a:p>
        </p:txBody>
      </p:sp>
      <p:sp>
        <p:nvSpPr>
          <p:cNvPr id="23554" name="Textplatzhalter 4"/>
          <p:cNvSpPr>
            <a:spLocks noGrp="1"/>
          </p:cNvSpPr>
          <p:nvPr>
            <p:ph type="body" sz="quarter" idx="22"/>
          </p:nvPr>
        </p:nvSpPr>
        <p:spPr>
          <a:xfrm>
            <a:off x="647700" y="720725"/>
            <a:ext cx="7920038" cy="269875"/>
          </a:xfrm>
        </p:spPr>
        <p:txBody>
          <a:bodyPr/>
          <a:lstStyle/>
          <a:p>
            <a:pPr>
              <a:spcAft>
                <a:spcPct val="0"/>
              </a:spcAft>
            </a:pPr>
            <a:r>
              <a:rPr lang="de-DE" smtClean="0">
                <a:latin typeface="Arial" charset="0"/>
                <a:ea typeface="ＭＳ Ｐゴシック"/>
                <a:cs typeface="Arial" charset="0"/>
              </a:rPr>
              <a:t>Programmziele</a:t>
            </a:r>
          </a:p>
        </p:txBody>
      </p:sp>
      <p:graphicFrame>
        <p:nvGraphicFramePr>
          <p:cNvPr id="10" name="Inhaltsplatzhalter 9"/>
          <p:cNvGraphicFramePr>
            <a:graphicFrameLocks noGrp="1"/>
          </p:cNvGraphicFramePr>
          <p:nvPr>
            <p:ph sz="quarter" idx="15"/>
          </p:nvPr>
        </p:nvGraphicFramePr>
        <p:xfrm>
          <a:off x="215900" y="1570038"/>
          <a:ext cx="8677275" cy="2925762"/>
        </p:xfrm>
        <a:graphic>
          <a:graphicData uri="http://schemas.openxmlformats.org/drawingml/2006/table">
            <a:tbl>
              <a:tblPr firstRow="1" bandRow="1">
                <a:tableStyleId>{5C22544A-7EE6-4342-B048-85BDC9FD1C3A}</a:tableStyleId>
              </a:tblPr>
              <a:tblGrid>
                <a:gridCol w="2892193">
                  <a:extLst>
                    <a:ext uri="{9D8B030D-6E8A-4147-A177-3AD203B41FA5}">
                      <a16:colId xmlns:a16="http://schemas.microsoft.com/office/drawing/2014/main" val="20000"/>
                    </a:ext>
                  </a:extLst>
                </a:gridCol>
                <a:gridCol w="2892193">
                  <a:extLst>
                    <a:ext uri="{9D8B030D-6E8A-4147-A177-3AD203B41FA5}">
                      <a16:colId xmlns:a16="http://schemas.microsoft.com/office/drawing/2014/main" val="20001"/>
                    </a:ext>
                  </a:extLst>
                </a:gridCol>
                <a:gridCol w="2892193">
                  <a:extLst>
                    <a:ext uri="{9D8B030D-6E8A-4147-A177-3AD203B41FA5}">
                      <a16:colId xmlns:a16="http://schemas.microsoft.com/office/drawing/2014/main" val="20002"/>
                    </a:ext>
                  </a:extLst>
                </a:gridCol>
              </a:tblGrid>
              <a:tr h="370840">
                <a:tc>
                  <a:txBody>
                    <a:bodyPr/>
                    <a:lstStyle/>
                    <a:p>
                      <a:r>
                        <a:rPr lang="de-DE" dirty="0" smtClean="0"/>
                        <a:t>Sachbeihilfe</a:t>
                      </a:r>
                      <a:endParaRPr lang="de-DE" dirty="0"/>
                    </a:p>
                  </a:txBody>
                  <a:tcPr/>
                </a:tc>
                <a:tc>
                  <a:txBody>
                    <a:bodyPr/>
                    <a:lstStyle/>
                    <a:p>
                      <a:r>
                        <a:rPr lang="de-DE" dirty="0" smtClean="0"/>
                        <a:t>Teilprojekt</a:t>
                      </a:r>
                      <a:r>
                        <a:rPr lang="de-DE" baseline="0" dirty="0" smtClean="0"/>
                        <a:t> in Forschergruppe</a:t>
                      </a:r>
                      <a:endParaRPr lang="de-DE" dirty="0"/>
                    </a:p>
                  </a:txBody>
                  <a:tcPr/>
                </a:tc>
                <a:tc>
                  <a:txBody>
                    <a:bodyPr/>
                    <a:lstStyle/>
                    <a:p>
                      <a:r>
                        <a:rPr lang="de-DE" dirty="0" smtClean="0"/>
                        <a:t>Projekt im Schwerpunktprogramm</a:t>
                      </a:r>
                      <a:endParaRPr lang="de-DE" dirty="0"/>
                    </a:p>
                  </a:txBody>
                  <a:tcPr/>
                </a:tc>
                <a:extLst>
                  <a:ext uri="{0D108BD9-81ED-4DB2-BD59-A6C34878D82A}">
                    <a16:rowId xmlns:a16="http://schemas.microsoft.com/office/drawing/2014/main" val="10000"/>
                  </a:ext>
                </a:extLst>
              </a:tr>
              <a:tr h="370840">
                <a:tc>
                  <a:txBody>
                    <a:bodyPr/>
                    <a:lstStyle/>
                    <a:p>
                      <a:r>
                        <a:rPr lang="de-DE" sz="1200" dirty="0" smtClean="0"/>
                        <a:t>Durchführung eines thematisch und zeitlich begrenzten </a:t>
                      </a:r>
                      <a:br>
                        <a:rPr lang="de-DE" sz="1200" dirty="0" smtClean="0"/>
                      </a:br>
                      <a:r>
                        <a:rPr lang="de-DE" sz="1200" dirty="0" smtClean="0"/>
                        <a:t>Forschungsvorhabens</a:t>
                      </a:r>
                      <a:endParaRPr lang="de-DE" sz="1200" dirty="0"/>
                    </a:p>
                  </a:txBody>
                  <a:tcPr/>
                </a:tc>
                <a:tc>
                  <a:txBody>
                    <a:bodyPr/>
                    <a:lstStyle/>
                    <a:p>
                      <a:r>
                        <a:rPr lang="de-DE" sz="1200" dirty="0" smtClean="0"/>
                        <a:t>Forschergruppen bieten Forschenden die Möglichkeit, gemeinsam an einer besonderen Forschungsaufgabe zu arbeiten, um Ergebnisse </a:t>
                      </a:r>
                      <a:br>
                        <a:rPr lang="de-DE" sz="1200" dirty="0" smtClean="0"/>
                      </a:br>
                      <a:r>
                        <a:rPr lang="de-DE" sz="1200" dirty="0" smtClean="0"/>
                        <a:t>zu erreichen, die über die Einzelförderung deutlich hinausgehen.</a:t>
                      </a:r>
                    </a:p>
                  </a:txBody>
                  <a:tcPr/>
                </a:tc>
                <a:tc>
                  <a:txBody>
                    <a:bodyPr/>
                    <a:lstStyle/>
                    <a:p>
                      <a:pPr marL="0" algn="l" defTabSz="457200" rtl="0" eaLnBrk="1" latinLnBrk="0" hangingPunct="1"/>
                      <a:r>
                        <a:rPr lang="de-DE" sz="1200" kern="1200" dirty="0" smtClean="0">
                          <a:solidFill>
                            <a:schemeClr val="dk1"/>
                          </a:solidFill>
                          <a:latin typeface="+mn-lt"/>
                          <a:ea typeface="+mn-ea"/>
                          <a:cs typeface="+mn-cs"/>
                        </a:rPr>
                        <a:t>Schwerpunktprogramme sollen spürbare Impulse zur Weiterentwicklung der Forschung durch die koordinierte, ortsverteilte Förderung wichtiger neuer Themen geben.</a:t>
                      </a:r>
                      <a:endParaRPr lang="de-DE" sz="1200" kern="1200" dirty="0">
                        <a:solidFill>
                          <a:schemeClr val="dk1"/>
                        </a:solidFill>
                        <a:latin typeface="+mn-lt"/>
                        <a:ea typeface="+mn-ea"/>
                        <a:cs typeface="+mn-cs"/>
                      </a:endParaRPr>
                    </a:p>
                  </a:txBody>
                  <a:tcPr/>
                </a:tc>
                <a:extLst>
                  <a:ext uri="{0D108BD9-81ED-4DB2-BD59-A6C34878D82A}">
                    <a16:rowId xmlns:a16="http://schemas.microsoft.com/office/drawing/2014/main" val="10001"/>
                  </a:ext>
                </a:extLst>
              </a:tr>
              <a:tr h="370840">
                <a:tc>
                  <a:txBody>
                    <a:bodyPr/>
                    <a:lstStyle/>
                    <a:p>
                      <a:pPr marL="0" algn="l" defTabSz="457200" rtl="0" eaLnBrk="1" latinLnBrk="0" hangingPunct="1"/>
                      <a:r>
                        <a:rPr lang="de-DE" sz="1200" kern="1200" dirty="0" smtClean="0">
                          <a:solidFill>
                            <a:schemeClr val="dk1"/>
                          </a:solidFill>
                          <a:latin typeface="+mn-lt"/>
                          <a:ea typeface="+mn-ea"/>
                          <a:cs typeface="+mn-cs"/>
                        </a:rPr>
                        <a:t>Antragstellung alleine oder mit anderen Wissenschaftlerinnen und Wissenschaftlern gemeinsam</a:t>
                      </a:r>
                      <a:endParaRPr lang="de-DE" sz="1200" kern="1200" dirty="0">
                        <a:solidFill>
                          <a:schemeClr val="dk1"/>
                        </a:solidFill>
                        <a:latin typeface="+mn-lt"/>
                        <a:ea typeface="+mn-ea"/>
                        <a:cs typeface="+mn-cs"/>
                      </a:endParaRPr>
                    </a:p>
                  </a:txBody>
                  <a:tcPr/>
                </a:tc>
                <a:tc>
                  <a:txBody>
                    <a:bodyPr/>
                    <a:lstStyle/>
                    <a:p>
                      <a:pPr marL="0" algn="l" defTabSz="457200" rtl="0" eaLnBrk="1" latinLnBrk="0" hangingPunct="1"/>
                      <a:r>
                        <a:rPr lang="de-DE" sz="1200" kern="1200" dirty="0" smtClean="0">
                          <a:solidFill>
                            <a:schemeClr val="dk1"/>
                          </a:solidFill>
                          <a:latin typeface="+mn-lt"/>
                          <a:ea typeface="+mn-ea"/>
                          <a:cs typeface="+mn-cs"/>
                        </a:rPr>
                        <a:t>Mehrere Teilprojekte zu einem Thema (typischerweise einstellige Zahl an TP)</a:t>
                      </a:r>
                      <a:endParaRPr lang="de-DE" sz="1200" kern="1200" dirty="0">
                        <a:solidFill>
                          <a:schemeClr val="dk1"/>
                        </a:solidFill>
                        <a:latin typeface="+mn-lt"/>
                        <a:ea typeface="+mn-ea"/>
                        <a:cs typeface="+mn-cs"/>
                      </a:endParaRPr>
                    </a:p>
                  </a:txBody>
                  <a:tcPr/>
                </a:tc>
                <a:tc>
                  <a:txBody>
                    <a:bodyPr/>
                    <a:lstStyle/>
                    <a:p>
                      <a:pPr marL="0" algn="l" defTabSz="457200" rtl="0" eaLnBrk="1" latinLnBrk="0" hangingPunct="1"/>
                      <a:r>
                        <a:rPr lang="de-DE" sz="1200" kern="1200" dirty="0" smtClean="0">
                          <a:solidFill>
                            <a:schemeClr val="dk1"/>
                          </a:solidFill>
                          <a:latin typeface="+mn-lt"/>
                          <a:ea typeface="+mn-ea"/>
                          <a:cs typeface="+mn-cs"/>
                        </a:rPr>
                        <a:t>Antrag zu einem von der DFG ausgeschriebenen Thema. </a:t>
                      </a:r>
                      <a:endParaRPr lang="de-DE" sz="1200" kern="1200" dirty="0">
                        <a:solidFill>
                          <a:schemeClr val="dk1"/>
                        </a:solidFill>
                        <a:latin typeface="+mn-lt"/>
                        <a:ea typeface="+mn-ea"/>
                        <a:cs typeface="+mn-cs"/>
                      </a:endParaRPr>
                    </a:p>
                  </a:txBody>
                  <a:tcPr/>
                </a:tc>
                <a:extLst>
                  <a:ext uri="{0D108BD9-81ED-4DB2-BD59-A6C34878D82A}">
                    <a16:rowId xmlns:a16="http://schemas.microsoft.com/office/drawing/2014/main" val="10002"/>
                  </a:ext>
                </a:extLst>
              </a:tr>
              <a:tr h="370840">
                <a:tc>
                  <a:txBody>
                    <a:bodyPr/>
                    <a:lstStyle/>
                    <a:p>
                      <a:pPr marL="0" algn="l" defTabSz="457200" rtl="0" eaLnBrk="1" latinLnBrk="0" hangingPunct="1"/>
                      <a:r>
                        <a:rPr lang="de-DE" sz="1200" b="1" kern="1200" dirty="0" smtClean="0">
                          <a:solidFill>
                            <a:schemeClr val="dk1"/>
                          </a:solidFill>
                          <a:latin typeface="+mn-lt"/>
                          <a:ea typeface="+mn-ea"/>
                          <a:cs typeface="+mn-cs"/>
                        </a:rPr>
                        <a:t>Forschungsprojekt</a:t>
                      </a:r>
                      <a:endParaRPr lang="de-DE" sz="1200" b="1" kern="1200" dirty="0">
                        <a:solidFill>
                          <a:schemeClr val="dk1"/>
                        </a:solidFill>
                        <a:latin typeface="+mn-lt"/>
                        <a:ea typeface="+mn-ea"/>
                        <a:cs typeface="+mn-cs"/>
                      </a:endParaRPr>
                    </a:p>
                  </a:txBody>
                  <a:tcPr/>
                </a:tc>
                <a:tc>
                  <a:txBody>
                    <a:bodyPr/>
                    <a:lstStyle/>
                    <a:p>
                      <a:pPr marL="0" algn="l" defTabSz="457200" rtl="0" eaLnBrk="1" latinLnBrk="0" hangingPunct="1"/>
                      <a:r>
                        <a:rPr lang="de-DE" sz="1200" b="1" kern="1200" dirty="0" smtClean="0">
                          <a:solidFill>
                            <a:schemeClr val="dk1"/>
                          </a:solidFill>
                          <a:latin typeface="+mn-lt"/>
                          <a:ea typeface="+mn-ea"/>
                          <a:cs typeface="+mn-cs"/>
                        </a:rPr>
                        <a:t>Forschungsprojekte</a:t>
                      </a:r>
                      <a:r>
                        <a:rPr lang="de-DE" sz="1200" kern="1200" dirty="0" smtClean="0">
                          <a:solidFill>
                            <a:schemeClr val="dk1"/>
                          </a:solidFill>
                          <a:latin typeface="+mn-lt"/>
                          <a:ea typeface="+mn-ea"/>
                          <a:cs typeface="+mn-cs"/>
                        </a:rPr>
                        <a:t> plus Sprecherprojekt</a:t>
                      </a:r>
                      <a:endParaRPr lang="de-DE" sz="1200" kern="1200" dirty="0">
                        <a:solidFill>
                          <a:schemeClr val="dk1"/>
                        </a:solidFill>
                        <a:latin typeface="+mn-lt"/>
                        <a:ea typeface="+mn-ea"/>
                        <a:cs typeface="+mn-cs"/>
                      </a:endParaRPr>
                    </a:p>
                  </a:txBody>
                  <a:tcPr/>
                </a:tc>
                <a:tc>
                  <a:txBody>
                    <a:bodyPr/>
                    <a:lstStyle/>
                    <a:p>
                      <a:pPr marL="0" algn="l" defTabSz="457200" rtl="0" eaLnBrk="1" latinLnBrk="0" hangingPunct="1"/>
                      <a:r>
                        <a:rPr lang="de-DE" sz="1200" b="1" kern="1200" dirty="0" smtClean="0">
                          <a:solidFill>
                            <a:schemeClr val="dk1"/>
                          </a:solidFill>
                          <a:latin typeface="+mn-lt"/>
                          <a:ea typeface="+mn-ea"/>
                          <a:cs typeface="+mn-cs"/>
                        </a:rPr>
                        <a:t>Forschungsprojekte</a:t>
                      </a:r>
                      <a:r>
                        <a:rPr lang="de-DE" sz="1200" kern="1200" dirty="0" smtClean="0">
                          <a:solidFill>
                            <a:schemeClr val="dk1"/>
                          </a:solidFill>
                          <a:latin typeface="+mn-lt"/>
                          <a:ea typeface="+mn-ea"/>
                          <a:cs typeface="+mn-cs"/>
                        </a:rPr>
                        <a:t> plus </a:t>
                      </a:r>
                      <a:r>
                        <a:rPr lang="de-DE" sz="1200" kern="1200" dirty="0" err="1" smtClean="0">
                          <a:solidFill>
                            <a:schemeClr val="dk1"/>
                          </a:solidFill>
                          <a:latin typeface="+mn-lt"/>
                          <a:ea typeface="+mn-ea"/>
                          <a:cs typeface="+mn-cs"/>
                        </a:rPr>
                        <a:t>Koordinatorprojekt</a:t>
                      </a:r>
                      <a:endParaRPr lang="de-DE" sz="1200" kern="1200" dirty="0">
                        <a:solidFill>
                          <a:schemeClr val="dk1"/>
                        </a:solidFill>
                        <a:latin typeface="+mn-lt"/>
                        <a:ea typeface="+mn-ea"/>
                        <a:cs typeface="+mn-cs"/>
                      </a:endParaRPr>
                    </a:p>
                  </a:txBody>
                  <a:tcPr/>
                </a:tc>
                <a:extLst>
                  <a:ext uri="{0D108BD9-81ED-4DB2-BD59-A6C34878D82A}">
                    <a16:rowId xmlns:a16="http://schemas.microsoft.com/office/drawing/2014/main" val="10003"/>
                  </a:ext>
                </a:extLst>
              </a:tr>
            </a:tbl>
          </a:graphicData>
        </a:graphic>
      </p:graphicFrame>
      <p:sp>
        <p:nvSpPr>
          <p:cNvPr id="23577" name="Datumsplatzhalter 6"/>
          <p:cNvSpPr>
            <a:spLocks noGrp="1"/>
          </p:cNvSpPr>
          <p:nvPr>
            <p:ph type="dt" sz="quarter" idx="24"/>
          </p:nvPr>
        </p:nvSpPr>
        <p:spPr bwMode="auto">
          <a:noFill/>
          <a:ln>
            <a:miter lim="800000"/>
            <a:headEnd/>
            <a:tailEnd/>
          </a:ln>
        </p:spPr>
        <p:txBody>
          <a:bodyPr/>
          <a:lstStyle/>
          <a:p>
            <a:r>
              <a:rPr lang="de-DE">
                <a:latin typeface="Arial" charset="0"/>
                <a:ea typeface="ＭＳ Ｐゴシック"/>
                <a:cs typeface="Arial" charset="0"/>
              </a:rPr>
              <a:t>HWR, 11.12.2012</a:t>
            </a:r>
          </a:p>
        </p:txBody>
      </p:sp>
      <p:sp>
        <p:nvSpPr>
          <p:cNvPr id="23578" name="Fußzeilenplatzhalter 1"/>
          <p:cNvSpPr>
            <a:spLocks noGrp="1"/>
          </p:cNvSpPr>
          <p:nvPr>
            <p:ph type="ftr" sz="quarter" idx="23"/>
          </p:nvPr>
        </p:nvSpPr>
        <p:spPr bwMode="auto">
          <a:noFill/>
          <a:ln>
            <a:miter lim="800000"/>
            <a:headEnd/>
            <a:tailEnd/>
          </a:ln>
        </p:spPr>
        <p:txBody>
          <a:bodyPr/>
          <a:lstStyle/>
          <a:p>
            <a:r>
              <a:rPr lang="de-DE">
                <a:latin typeface="Arial" charset="0"/>
                <a:ea typeface="ＭＳ Ｐゴシック"/>
                <a:cs typeface="Arial" charset="0"/>
              </a:rPr>
              <a:t>Die Förderverfahren der DFG / Volker Kreutzer</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el 3"/>
          <p:cNvSpPr>
            <a:spLocks noGrp="1"/>
          </p:cNvSpPr>
          <p:nvPr>
            <p:ph type="title"/>
          </p:nvPr>
        </p:nvSpPr>
        <p:spPr/>
        <p:txBody>
          <a:bodyPr/>
          <a:lstStyle/>
          <a:p>
            <a:r>
              <a:rPr lang="de-DE" smtClean="0">
                <a:latin typeface="Arial" charset="0"/>
                <a:ea typeface="ＭＳ Ｐゴシック"/>
                <a:cs typeface="Arial" charset="0"/>
              </a:rPr>
              <a:t>Forschungsprojekte</a:t>
            </a:r>
          </a:p>
        </p:txBody>
      </p:sp>
      <p:sp>
        <p:nvSpPr>
          <p:cNvPr id="24578" name="Textplatzhalter 4"/>
          <p:cNvSpPr>
            <a:spLocks noGrp="1"/>
          </p:cNvSpPr>
          <p:nvPr>
            <p:ph type="body" sz="quarter" idx="22"/>
          </p:nvPr>
        </p:nvSpPr>
        <p:spPr>
          <a:xfrm>
            <a:off x="647700" y="720725"/>
            <a:ext cx="7920038" cy="269875"/>
          </a:xfrm>
        </p:spPr>
        <p:txBody>
          <a:bodyPr/>
          <a:lstStyle/>
          <a:p>
            <a:pPr>
              <a:spcAft>
                <a:spcPct val="0"/>
              </a:spcAft>
            </a:pPr>
            <a:r>
              <a:rPr lang="de-DE" smtClean="0">
                <a:latin typeface="Arial" charset="0"/>
                <a:ea typeface="ＭＳ Ｐゴシック"/>
                <a:cs typeface="Arial" charset="0"/>
              </a:rPr>
              <a:t>Übersicht über die einwerbbaren Module</a:t>
            </a:r>
          </a:p>
        </p:txBody>
      </p:sp>
      <p:graphicFrame>
        <p:nvGraphicFramePr>
          <p:cNvPr id="8" name="Inhaltsplatzhalter 7"/>
          <p:cNvGraphicFramePr>
            <a:graphicFrameLocks noGrp="1"/>
          </p:cNvGraphicFramePr>
          <p:nvPr>
            <p:ph sz="quarter" idx="15"/>
          </p:nvPr>
        </p:nvGraphicFramePr>
        <p:xfrm>
          <a:off x="611188" y="1570038"/>
          <a:ext cx="7934325" cy="4627562"/>
        </p:xfrm>
        <a:graphic>
          <a:graphicData uri="http://schemas.openxmlformats.org/drawingml/2006/table">
            <a:tbl>
              <a:tblPr>
                <a:tableStyleId>{5C22544A-7EE6-4342-B048-85BDC9FD1C3A}</a:tableStyleId>
              </a:tblPr>
              <a:tblGrid>
                <a:gridCol w="2717237">
                  <a:extLst>
                    <a:ext uri="{9D8B030D-6E8A-4147-A177-3AD203B41FA5}">
                      <a16:colId xmlns:a16="http://schemas.microsoft.com/office/drawing/2014/main" val="20000"/>
                    </a:ext>
                  </a:extLst>
                </a:gridCol>
                <a:gridCol w="2536378">
                  <a:extLst>
                    <a:ext uri="{9D8B030D-6E8A-4147-A177-3AD203B41FA5}">
                      <a16:colId xmlns:a16="http://schemas.microsoft.com/office/drawing/2014/main" val="20001"/>
                    </a:ext>
                  </a:extLst>
                </a:gridCol>
                <a:gridCol w="2681096">
                  <a:extLst>
                    <a:ext uri="{9D8B030D-6E8A-4147-A177-3AD203B41FA5}">
                      <a16:colId xmlns:a16="http://schemas.microsoft.com/office/drawing/2014/main" val="20002"/>
                    </a:ext>
                  </a:extLst>
                </a:gridCol>
              </a:tblGrid>
              <a:tr h="455085">
                <a:tc>
                  <a:txBody>
                    <a:bodyPr/>
                    <a:lstStyle/>
                    <a:p>
                      <a:pPr marL="0" algn="ctr" defTabSz="457200" rtl="0" eaLnBrk="1" fontAlgn="t" latinLnBrk="0" hangingPunct="1"/>
                      <a:r>
                        <a:rPr lang="de-DE" sz="1600" b="1" kern="1200" dirty="0">
                          <a:solidFill>
                            <a:schemeClr val="lt1"/>
                          </a:solidFill>
                          <a:latin typeface="+mn-lt"/>
                          <a:ea typeface="+mn-ea"/>
                          <a:cs typeface="+mn-cs"/>
                        </a:rPr>
                        <a:t>SBH</a:t>
                      </a:r>
                    </a:p>
                  </a:txBody>
                  <a:tcPr marL="5765" marR="5765" marT="5765" marB="0">
                    <a:solidFill>
                      <a:schemeClr val="accent1"/>
                    </a:solidFill>
                  </a:tcPr>
                </a:tc>
                <a:tc>
                  <a:txBody>
                    <a:bodyPr/>
                    <a:lstStyle/>
                    <a:p>
                      <a:pPr marL="0" algn="ctr" defTabSz="457200" rtl="0" eaLnBrk="1" fontAlgn="t" latinLnBrk="0" hangingPunct="1"/>
                      <a:r>
                        <a:rPr lang="de-DE" sz="1600" b="1" kern="1200" dirty="0" err="1">
                          <a:solidFill>
                            <a:schemeClr val="lt1"/>
                          </a:solidFill>
                          <a:latin typeface="+mn-lt"/>
                          <a:ea typeface="+mn-ea"/>
                          <a:cs typeface="+mn-cs"/>
                        </a:rPr>
                        <a:t>FoGr</a:t>
                      </a:r>
                      <a:endParaRPr lang="de-DE" sz="1600" b="1" kern="1200" dirty="0">
                        <a:solidFill>
                          <a:schemeClr val="lt1"/>
                        </a:solidFill>
                        <a:latin typeface="+mn-lt"/>
                        <a:ea typeface="+mn-ea"/>
                        <a:cs typeface="+mn-cs"/>
                      </a:endParaRPr>
                    </a:p>
                  </a:txBody>
                  <a:tcPr marL="5765" marR="5765" marT="5765" marB="0">
                    <a:solidFill>
                      <a:schemeClr val="accent1"/>
                    </a:solidFill>
                  </a:tcPr>
                </a:tc>
                <a:tc>
                  <a:txBody>
                    <a:bodyPr/>
                    <a:lstStyle/>
                    <a:p>
                      <a:pPr marL="0" algn="ctr" defTabSz="457200" rtl="0" eaLnBrk="1" fontAlgn="t" latinLnBrk="0" hangingPunct="1"/>
                      <a:r>
                        <a:rPr lang="de-DE" sz="1600" b="1" kern="1200" dirty="0">
                          <a:solidFill>
                            <a:schemeClr val="lt1"/>
                          </a:solidFill>
                          <a:latin typeface="+mn-lt"/>
                          <a:ea typeface="+mn-ea"/>
                          <a:cs typeface="+mn-cs"/>
                        </a:rPr>
                        <a:t>SPP</a:t>
                      </a:r>
                    </a:p>
                  </a:txBody>
                  <a:tcPr marL="5765" marR="5765" marT="5765" marB="0">
                    <a:solidFill>
                      <a:schemeClr val="accent1"/>
                    </a:solidFill>
                  </a:tcPr>
                </a:tc>
                <a:extLst>
                  <a:ext uri="{0D108BD9-81ED-4DB2-BD59-A6C34878D82A}">
                    <a16:rowId xmlns:a16="http://schemas.microsoft.com/office/drawing/2014/main" val="10000"/>
                  </a:ext>
                </a:extLst>
              </a:tr>
              <a:tr h="151695">
                <a:tc>
                  <a:txBody>
                    <a:bodyPr/>
                    <a:lstStyle/>
                    <a:p>
                      <a:pPr algn="ctr" fontAlgn="t"/>
                      <a:r>
                        <a:rPr lang="de-DE" sz="1100" u="none" strike="noStrike">
                          <a:effectLst/>
                        </a:rPr>
                        <a:t> </a:t>
                      </a:r>
                      <a:endParaRPr lang="de-DE" sz="1100" b="1" i="0" u="none" strike="noStrike">
                        <a:solidFill>
                          <a:srgbClr val="000000"/>
                        </a:solidFill>
                        <a:effectLst/>
                        <a:latin typeface="Verdana"/>
                      </a:endParaRPr>
                    </a:p>
                  </a:txBody>
                  <a:tcPr marL="5765" marR="5765" marT="5765" marB="0"/>
                </a:tc>
                <a:tc>
                  <a:txBody>
                    <a:bodyPr/>
                    <a:lstStyle/>
                    <a:p>
                      <a:pPr algn="ctr" fontAlgn="t"/>
                      <a:r>
                        <a:rPr lang="de-DE" sz="1100" u="none" strike="noStrike">
                          <a:effectLst/>
                        </a:rPr>
                        <a:t> </a:t>
                      </a:r>
                      <a:endParaRPr lang="de-DE" sz="1100" b="1" i="0" u="none" strike="noStrike">
                        <a:solidFill>
                          <a:srgbClr val="000000"/>
                        </a:solidFill>
                        <a:effectLst/>
                        <a:latin typeface="Verdana"/>
                      </a:endParaRPr>
                    </a:p>
                  </a:txBody>
                  <a:tcPr marL="5765" marR="5765" marT="5765" marB="0"/>
                </a:tc>
                <a:tc>
                  <a:txBody>
                    <a:bodyPr/>
                    <a:lstStyle/>
                    <a:p>
                      <a:pPr algn="ctr" fontAlgn="t"/>
                      <a:r>
                        <a:rPr lang="de-DE" sz="1100" u="none" strike="noStrike">
                          <a:effectLst/>
                        </a:rPr>
                        <a:t> </a:t>
                      </a:r>
                      <a:endParaRPr lang="de-DE" sz="1100" b="1" i="0" u="none" strike="noStrike">
                        <a:solidFill>
                          <a:srgbClr val="000000"/>
                        </a:solidFill>
                        <a:effectLst/>
                        <a:latin typeface="Verdana"/>
                      </a:endParaRPr>
                    </a:p>
                  </a:txBody>
                  <a:tcPr marL="5765" marR="5765" marT="5765" marB="0"/>
                </a:tc>
                <a:extLst>
                  <a:ext uri="{0D108BD9-81ED-4DB2-BD59-A6C34878D82A}">
                    <a16:rowId xmlns:a16="http://schemas.microsoft.com/office/drawing/2014/main" val="10001"/>
                  </a:ext>
                </a:extLst>
              </a:tr>
              <a:tr h="125031">
                <a:tc>
                  <a:txBody>
                    <a:bodyPr/>
                    <a:lstStyle/>
                    <a:p>
                      <a:pPr algn="ctr" fontAlgn="t"/>
                      <a:r>
                        <a:rPr lang="de-DE" sz="1050" u="none" strike="noStrike" dirty="0">
                          <a:effectLst/>
                        </a:rPr>
                        <a:t>Basismodul</a:t>
                      </a:r>
                      <a:endParaRPr lang="de-DE" sz="1050" b="0" i="0" u="none" strike="noStrike" dirty="0">
                        <a:solidFill>
                          <a:srgbClr val="000000"/>
                        </a:solidFill>
                        <a:effectLst/>
                        <a:latin typeface="Verdana"/>
                      </a:endParaRPr>
                    </a:p>
                  </a:txBody>
                  <a:tcPr marL="5765" marR="5765" marT="5765" marB="0">
                    <a:solidFill>
                      <a:schemeClr val="tx2">
                        <a:lumMod val="20000"/>
                        <a:lumOff val="80000"/>
                      </a:schemeClr>
                    </a:solidFill>
                  </a:tcPr>
                </a:tc>
                <a:tc>
                  <a:txBody>
                    <a:bodyPr/>
                    <a:lstStyle/>
                    <a:p>
                      <a:pPr algn="ctr" fontAlgn="t"/>
                      <a:r>
                        <a:rPr lang="de-DE" sz="1050" u="none" strike="noStrike">
                          <a:effectLst/>
                        </a:rPr>
                        <a:t>Basismodul</a:t>
                      </a:r>
                      <a:endParaRPr lang="de-DE" sz="1050" b="0" i="0" u="none" strike="noStrike">
                        <a:solidFill>
                          <a:srgbClr val="000000"/>
                        </a:solidFill>
                        <a:effectLst/>
                        <a:latin typeface="Verdana"/>
                      </a:endParaRPr>
                    </a:p>
                  </a:txBody>
                  <a:tcPr marL="5765" marR="5765" marT="5765" marB="0">
                    <a:solidFill>
                      <a:schemeClr val="tx2">
                        <a:lumMod val="20000"/>
                        <a:lumOff val="80000"/>
                      </a:schemeClr>
                    </a:solidFill>
                  </a:tcPr>
                </a:tc>
                <a:tc>
                  <a:txBody>
                    <a:bodyPr/>
                    <a:lstStyle/>
                    <a:p>
                      <a:pPr algn="ctr" fontAlgn="t"/>
                      <a:r>
                        <a:rPr lang="de-DE" sz="1050" u="none" strike="noStrike" dirty="0">
                          <a:effectLst/>
                        </a:rPr>
                        <a:t>Basismodul</a:t>
                      </a:r>
                      <a:endParaRPr lang="de-DE" sz="1050" b="0" i="0" u="none" strike="noStrike" dirty="0">
                        <a:solidFill>
                          <a:srgbClr val="000000"/>
                        </a:solidFill>
                        <a:effectLst/>
                        <a:latin typeface="Verdana"/>
                      </a:endParaRPr>
                    </a:p>
                  </a:txBody>
                  <a:tcPr marL="5765" marR="5765" marT="5765" marB="0">
                    <a:solidFill>
                      <a:schemeClr val="tx2">
                        <a:lumMod val="20000"/>
                        <a:lumOff val="80000"/>
                      </a:schemeClr>
                    </a:solidFill>
                  </a:tcPr>
                </a:tc>
                <a:extLst>
                  <a:ext uri="{0D108BD9-81ED-4DB2-BD59-A6C34878D82A}">
                    <a16:rowId xmlns:a16="http://schemas.microsoft.com/office/drawing/2014/main" val="10002"/>
                  </a:ext>
                </a:extLst>
              </a:tr>
              <a:tr h="125031">
                <a:tc>
                  <a:txBody>
                    <a:bodyPr/>
                    <a:lstStyle/>
                    <a:p>
                      <a:pPr algn="ctr" fontAlgn="t"/>
                      <a:r>
                        <a:rPr lang="de-DE" sz="1050" u="none" strike="noStrike" dirty="0">
                          <a:effectLst/>
                        </a:rPr>
                        <a:t> </a:t>
                      </a:r>
                      <a:endParaRPr lang="de-DE" sz="1050" b="1" i="0" u="none" strike="noStrike" dirty="0">
                        <a:solidFill>
                          <a:srgbClr val="000000"/>
                        </a:solidFill>
                        <a:effectLst/>
                        <a:latin typeface="Verdana"/>
                      </a:endParaRPr>
                    </a:p>
                  </a:txBody>
                  <a:tcPr marL="5765" marR="5765" marT="5765" marB="0"/>
                </a:tc>
                <a:tc>
                  <a:txBody>
                    <a:bodyPr/>
                    <a:lstStyle/>
                    <a:p>
                      <a:pPr algn="ctr" fontAlgn="t"/>
                      <a:r>
                        <a:rPr lang="de-DE" sz="1050" u="none" strike="noStrike" dirty="0">
                          <a:effectLst/>
                        </a:rPr>
                        <a:t> </a:t>
                      </a:r>
                      <a:endParaRPr lang="de-DE" sz="1050" b="1" i="0" u="none" strike="noStrike" dirty="0">
                        <a:solidFill>
                          <a:srgbClr val="000000"/>
                        </a:solidFill>
                        <a:effectLst/>
                        <a:latin typeface="Verdana"/>
                      </a:endParaRPr>
                    </a:p>
                  </a:txBody>
                  <a:tcPr marL="5765" marR="5765" marT="5765" marB="0"/>
                </a:tc>
                <a:tc>
                  <a:txBody>
                    <a:bodyPr/>
                    <a:lstStyle/>
                    <a:p>
                      <a:pPr algn="ctr" fontAlgn="t"/>
                      <a:r>
                        <a:rPr lang="de-DE" sz="1050" u="none" strike="noStrike" dirty="0">
                          <a:effectLst/>
                        </a:rPr>
                        <a:t> </a:t>
                      </a:r>
                      <a:endParaRPr lang="de-DE" sz="1050" b="1" i="0" u="none" strike="noStrike" dirty="0">
                        <a:solidFill>
                          <a:srgbClr val="000000"/>
                        </a:solidFill>
                        <a:effectLst/>
                        <a:latin typeface="Verdana"/>
                      </a:endParaRPr>
                    </a:p>
                  </a:txBody>
                  <a:tcPr marL="5765" marR="5765" marT="5765" marB="0"/>
                </a:tc>
                <a:extLst>
                  <a:ext uri="{0D108BD9-81ED-4DB2-BD59-A6C34878D82A}">
                    <a16:rowId xmlns:a16="http://schemas.microsoft.com/office/drawing/2014/main" val="10003"/>
                  </a:ext>
                </a:extLst>
              </a:tr>
              <a:tr h="125031">
                <a:tc>
                  <a:txBody>
                    <a:bodyPr/>
                    <a:lstStyle/>
                    <a:p>
                      <a:pPr algn="ctr" fontAlgn="t"/>
                      <a:r>
                        <a:rPr lang="de-DE" sz="1050" u="none" strike="noStrike" dirty="0">
                          <a:effectLst/>
                        </a:rPr>
                        <a:t>Eigene Stelle</a:t>
                      </a:r>
                      <a:endParaRPr lang="de-DE" sz="1050" b="0" i="0" u="none" strike="noStrike" dirty="0">
                        <a:solidFill>
                          <a:srgbClr val="000000"/>
                        </a:solidFill>
                        <a:effectLst/>
                        <a:latin typeface="Verdana"/>
                      </a:endParaRPr>
                    </a:p>
                  </a:txBody>
                  <a:tcPr marL="5765" marR="5765" marT="5765" marB="0">
                    <a:solidFill>
                      <a:schemeClr val="tx2">
                        <a:lumMod val="20000"/>
                        <a:lumOff val="80000"/>
                      </a:schemeClr>
                    </a:solidFill>
                  </a:tcPr>
                </a:tc>
                <a:tc>
                  <a:txBody>
                    <a:bodyPr/>
                    <a:lstStyle/>
                    <a:p>
                      <a:pPr algn="ctr" fontAlgn="t"/>
                      <a:r>
                        <a:rPr lang="de-DE" sz="1050" u="none" strike="noStrike" dirty="0">
                          <a:effectLst/>
                        </a:rPr>
                        <a:t>Eigene Stelle</a:t>
                      </a:r>
                      <a:endParaRPr lang="de-DE" sz="1050" b="0" i="0" u="none" strike="noStrike" dirty="0">
                        <a:solidFill>
                          <a:srgbClr val="000000"/>
                        </a:solidFill>
                        <a:effectLst/>
                        <a:latin typeface="Verdana"/>
                      </a:endParaRPr>
                    </a:p>
                  </a:txBody>
                  <a:tcPr marL="5765" marR="5765" marT="5765" marB="0">
                    <a:solidFill>
                      <a:schemeClr val="tx2">
                        <a:lumMod val="20000"/>
                        <a:lumOff val="80000"/>
                      </a:schemeClr>
                    </a:solidFill>
                  </a:tcPr>
                </a:tc>
                <a:tc>
                  <a:txBody>
                    <a:bodyPr/>
                    <a:lstStyle/>
                    <a:p>
                      <a:pPr algn="ctr" fontAlgn="t"/>
                      <a:r>
                        <a:rPr lang="de-DE" sz="1050" u="none" strike="noStrike" dirty="0">
                          <a:effectLst/>
                        </a:rPr>
                        <a:t>Eigene Stelle</a:t>
                      </a:r>
                      <a:endParaRPr lang="de-DE" sz="1050" b="0" i="0" u="none" strike="noStrike" dirty="0">
                        <a:solidFill>
                          <a:srgbClr val="000000"/>
                        </a:solidFill>
                        <a:effectLst/>
                        <a:latin typeface="Verdana"/>
                      </a:endParaRPr>
                    </a:p>
                  </a:txBody>
                  <a:tcPr marL="5765" marR="5765" marT="5765" marB="0">
                    <a:solidFill>
                      <a:schemeClr val="tx2">
                        <a:lumMod val="20000"/>
                        <a:lumOff val="80000"/>
                      </a:schemeClr>
                    </a:solidFill>
                  </a:tcPr>
                </a:tc>
                <a:extLst>
                  <a:ext uri="{0D108BD9-81ED-4DB2-BD59-A6C34878D82A}">
                    <a16:rowId xmlns:a16="http://schemas.microsoft.com/office/drawing/2014/main" val="10004"/>
                  </a:ext>
                </a:extLst>
              </a:tr>
              <a:tr h="125031">
                <a:tc>
                  <a:txBody>
                    <a:bodyPr/>
                    <a:lstStyle/>
                    <a:p>
                      <a:pPr algn="ctr" fontAlgn="t"/>
                      <a:r>
                        <a:rPr lang="de-DE" sz="1050" u="none" strike="noStrike" dirty="0">
                          <a:effectLst/>
                        </a:rPr>
                        <a:t> </a:t>
                      </a:r>
                      <a:endParaRPr lang="de-DE" sz="1050" b="1" i="0" u="none" strike="noStrike" dirty="0">
                        <a:solidFill>
                          <a:srgbClr val="000000"/>
                        </a:solidFill>
                        <a:effectLst/>
                        <a:latin typeface="Verdana"/>
                      </a:endParaRPr>
                    </a:p>
                  </a:txBody>
                  <a:tcPr marL="5765" marR="5765" marT="5765" marB="0">
                    <a:solidFill>
                      <a:schemeClr val="accent1">
                        <a:lumMod val="20000"/>
                        <a:lumOff val="80000"/>
                      </a:schemeClr>
                    </a:solidFill>
                  </a:tcPr>
                </a:tc>
                <a:tc>
                  <a:txBody>
                    <a:bodyPr/>
                    <a:lstStyle/>
                    <a:p>
                      <a:pPr algn="ctr" fontAlgn="t"/>
                      <a:r>
                        <a:rPr lang="de-DE" sz="1050" u="none" strike="noStrike" dirty="0">
                          <a:effectLst/>
                        </a:rPr>
                        <a:t> </a:t>
                      </a:r>
                      <a:endParaRPr lang="de-DE" sz="1050" b="1" i="0" u="none" strike="noStrike" dirty="0">
                        <a:solidFill>
                          <a:srgbClr val="000000"/>
                        </a:solidFill>
                        <a:effectLst/>
                        <a:latin typeface="Verdana"/>
                      </a:endParaRPr>
                    </a:p>
                  </a:txBody>
                  <a:tcPr marL="5765" marR="5765" marT="5765" marB="0">
                    <a:solidFill>
                      <a:schemeClr val="accent1">
                        <a:lumMod val="20000"/>
                        <a:lumOff val="80000"/>
                      </a:schemeClr>
                    </a:solidFill>
                  </a:tcPr>
                </a:tc>
                <a:tc>
                  <a:txBody>
                    <a:bodyPr/>
                    <a:lstStyle/>
                    <a:p>
                      <a:pPr algn="ctr" fontAlgn="t"/>
                      <a:r>
                        <a:rPr lang="de-DE" sz="1050" u="none" strike="noStrike" dirty="0">
                          <a:effectLst/>
                        </a:rPr>
                        <a:t> </a:t>
                      </a:r>
                      <a:endParaRPr lang="de-DE" sz="1050" b="1" i="0" u="none" strike="noStrike" dirty="0">
                        <a:solidFill>
                          <a:srgbClr val="000000"/>
                        </a:solidFill>
                        <a:effectLst/>
                        <a:latin typeface="Verdana"/>
                      </a:endParaRPr>
                    </a:p>
                  </a:txBody>
                  <a:tcPr marL="5765" marR="5765" marT="5765" marB="0">
                    <a:solidFill>
                      <a:schemeClr val="accent1">
                        <a:lumMod val="20000"/>
                        <a:lumOff val="80000"/>
                      </a:schemeClr>
                    </a:solidFill>
                  </a:tcPr>
                </a:tc>
                <a:extLst>
                  <a:ext uri="{0D108BD9-81ED-4DB2-BD59-A6C34878D82A}">
                    <a16:rowId xmlns:a16="http://schemas.microsoft.com/office/drawing/2014/main" val="10005"/>
                  </a:ext>
                </a:extLst>
              </a:tr>
              <a:tr h="125031">
                <a:tc>
                  <a:txBody>
                    <a:bodyPr/>
                    <a:lstStyle/>
                    <a:p>
                      <a:pPr algn="ctr" fontAlgn="t"/>
                      <a:r>
                        <a:rPr lang="de-DE" sz="1050" u="none" strike="noStrike">
                          <a:effectLst/>
                        </a:rPr>
                        <a:t>Vertretung</a:t>
                      </a:r>
                      <a:endParaRPr lang="de-DE" sz="1050" b="0" i="0" u="none" strike="noStrike">
                        <a:solidFill>
                          <a:srgbClr val="000000"/>
                        </a:solidFill>
                        <a:effectLst/>
                        <a:latin typeface="Verdana"/>
                      </a:endParaRPr>
                    </a:p>
                  </a:txBody>
                  <a:tcPr marL="5765" marR="5765" marT="5765" marB="0">
                    <a:solidFill>
                      <a:schemeClr val="tx2">
                        <a:lumMod val="20000"/>
                        <a:lumOff val="80000"/>
                      </a:schemeClr>
                    </a:solidFill>
                  </a:tcPr>
                </a:tc>
                <a:tc>
                  <a:txBody>
                    <a:bodyPr/>
                    <a:lstStyle/>
                    <a:p>
                      <a:pPr algn="ctr" fontAlgn="t"/>
                      <a:r>
                        <a:rPr lang="de-DE" sz="1050" u="none" strike="noStrike" dirty="0">
                          <a:effectLst/>
                        </a:rPr>
                        <a:t>Vertretung</a:t>
                      </a:r>
                      <a:endParaRPr lang="de-DE" sz="1050" b="0" i="0" u="none" strike="noStrike" dirty="0">
                        <a:solidFill>
                          <a:srgbClr val="000000"/>
                        </a:solidFill>
                        <a:effectLst/>
                        <a:latin typeface="Verdana"/>
                      </a:endParaRPr>
                    </a:p>
                  </a:txBody>
                  <a:tcPr marL="5765" marR="5765" marT="5765" marB="0">
                    <a:solidFill>
                      <a:schemeClr val="tx2">
                        <a:lumMod val="20000"/>
                        <a:lumOff val="80000"/>
                      </a:schemeClr>
                    </a:solidFill>
                  </a:tcPr>
                </a:tc>
                <a:tc>
                  <a:txBody>
                    <a:bodyPr/>
                    <a:lstStyle/>
                    <a:p>
                      <a:pPr algn="ctr" fontAlgn="t"/>
                      <a:r>
                        <a:rPr lang="de-DE" sz="1050" u="none" strike="noStrike" dirty="0">
                          <a:effectLst/>
                        </a:rPr>
                        <a:t>Vertretung</a:t>
                      </a:r>
                      <a:endParaRPr lang="de-DE" sz="1050" b="0" i="0" u="none" strike="noStrike" dirty="0">
                        <a:solidFill>
                          <a:srgbClr val="000000"/>
                        </a:solidFill>
                        <a:effectLst/>
                        <a:latin typeface="Verdana"/>
                      </a:endParaRPr>
                    </a:p>
                  </a:txBody>
                  <a:tcPr marL="5765" marR="5765" marT="5765" marB="0">
                    <a:solidFill>
                      <a:schemeClr val="tx2">
                        <a:lumMod val="20000"/>
                        <a:lumOff val="80000"/>
                      </a:schemeClr>
                    </a:solidFill>
                  </a:tcPr>
                </a:tc>
                <a:extLst>
                  <a:ext uri="{0D108BD9-81ED-4DB2-BD59-A6C34878D82A}">
                    <a16:rowId xmlns:a16="http://schemas.microsoft.com/office/drawing/2014/main" val="10006"/>
                  </a:ext>
                </a:extLst>
              </a:tr>
              <a:tr h="125031">
                <a:tc>
                  <a:txBody>
                    <a:bodyPr/>
                    <a:lstStyle/>
                    <a:p>
                      <a:pPr marL="0" algn="ctr" defTabSz="457200" rtl="0" eaLnBrk="1" fontAlgn="t" latinLnBrk="0" hangingPunct="1"/>
                      <a:r>
                        <a:rPr lang="de-DE" sz="1050" u="none" strike="noStrike" kern="1200" dirty="0">
                          <a:solidFill>
                            <a:schemeClr val="dk1"/>
                          </a:solidFill>
                          <a:effectLst/>
                          <a:latin typeface="+mn-lt"/>
                          <a:ea typeface="+mn-ea"/>
                          <a:cs typeface="+mn-cs"/>
                        </a:rPr>
                        <a:t> </a:t>
                      </a:r>
                    </a:p>
                  </a:txBody>
                  <a:tcPr marL="5765" marR="5765" marT="5765" marB="0"/>
                </a:tc>
                <a:tc>
                  <a:txBody>
                    <a:bodyPr/>
                    <a:lstStyle/>
                    <a:p>
                      <a:pPr marL="0" algn="ctr" defTabSz="457200" rtl="0" eaLnBrk="1" fontAlgn="t" latinLnBrk="0" hangingPunct="1"/>
                      <a:r>
                        <a:rPr lang="de-DE" sz="1050" u="none" strike="noStrike" kern="1200" dirty="0">
                          <a:solidFill>
                            <a:schemeClr val="dk1"/>
                          </a:solidFill>
                          <a:effectLst/>
                          <a:latin typeface="+mn-lt"/>
                          <a:ea typeface="+mn-ea"/>
                          <a:cs typeface="+mn-cs"/>
                        </a:rPr>
                        <a:t> </a:t>
                      </a:r>
                    </a:p>
                  </a:txBody>
                  <a:tcPr marL="5765" marR="5765" marT="5765" marB="0"/>
                </a:tc>
                <a:tc>
                  <a:txBody>
                    <a:bodyPr/>
                    <a:lstStyle/>
                    <a:p>
                      <a:pPr marL="0" algn="ctr" defTabSz="457200" rtl="0" eaLnBrk="1" fontAlgn="t" latinLnBrk="0" hangingPunct="1"/>
                      <a:r>
                        <a:rPr lang="de-DE" sz="1050" u="none" strike="noStrike" kern="1200" dirty="0">
                          <a:solidFill>
                            <a:schemeClr val="dk1"/>
                          </a:solidFill>
                          <a:effectLst/>
                          <a:latin typeface="+mn-lt"/>
                          <a:ea typeface="+mn-ea"/>
                          <a:cs typeface="+mn-cs"/>
                        </a:rPr>
                        <a:t> </a:t>
                      </a:r>
                    </a:p>
                  </a:txBody>
                  <a:tcPr marL="5765" marR="5765" marT="5765" marB="0"/>
                </a:tc>
                <a:extLst>
                  <a:ext uri="{0D108BD9-81ED-4DB2-BD59-A6C34878D82A}">
                    <a16:rowId xmlns:a16="http://schemas.microsoft.com/office/drawing/2014/main" val="10007"/>
                  </a:ext>
                </a:extLst>
              </a:tr>
              <a:tr h="125031">
                <a:tc>
                  <a:txBody>
                    <a:bodyPr/>
                    <a:lstStyle/>
                    <a:p>
                      <a:pPr algn="ctr" fontAlgn="t"/>
                      <a:r>
                        <a:rPr lang="de-DE" sz="1050" u="none" strike="noStrike" dirty="0">
                          <a:effectLst/>
                        </a:rPr>
                        <a:t>Rotationsstellen</a:t>
                      </a:r>
                      <a:endParaRPr lang="de-DE" sz="1050" b="0" i="0" u="none" strike="noStrike" dirty="0">
                        <a:solidFill>
                          <a:srgbClr val="000000"/>
                        </a:solidFill>
                        <a:effectLst/>
                        <a:latin typeface="Verdana"/>
                      </a:endParaRPr>
                    </a:p>
                  </a:txBody>
                  <a:tcPr marL="5765" marR="5765" marT="5765" marB="0">
                    <a:solidFill>
                      <a:schemeClr val="tx2">
                        <a:lumMod val="20000"/>
                        <a:lumOff val="80000"/>
                      </a:schemeClr>
                    </a:solidFill>
                  </a:tcPr>
                </a:tc>
                <a:tc>
                  <a:txBody>
                    <a:bodyPr/>
                    <a:lstStyle/>
                    <a:p>
                      <a:pPr algn="ctr" fontAlgn="t"/>
                      <a:r>
                        <a:rPr lang="de-DE" sz="1050" u="none" strike="noStrike" dirty="0">
                          <a:effectLst/>
                        </a:rPr>
                        <a:t>Rotationsstellen</a:t>
                      </a:r>
                      <a:endParaRPr lang="de-DE" sz="1050" b="0" i="0" u="none" strike="noStrike" dirty="0">
                        <a:solidFill>
                          <a:srgbClr val="000000"/>
                        </a:solidFill>
                        <a:effectLst/>
                        <a:latin typeface="Verdana"/>
                      </a:endParaRPr>
                    </a:p>
                  </a:txBody>
                  <a:tcPr marL="5765" marR="5765" marT="5765" marB="0">
                    <a:solidFill>
                      <a:schemeClr val="tx2">
                        <a:lumMod val="20000"/>
                        <a:lumOff val="80000"/>
                      </a:schemeClr>
                    </a:solidFill>
                  </a:tcPr>
                </a:tc>
                <a:tc>
                  <a:txBody>
                    <a:bodyPr/>
                    <a:lstStyle/>
                    <a:p>
                      <a:pPr algn="ctr" fontAlgn="t"/>
                      <a:r>
                        <a:rPr lang="de-DE" sz="1050" u="none" strike="noStrike" dirty="0">
                          <a:effectLst/>
                        </a:rPr>
                        <a:t>Rotationsstellen</a:t>
                      </a:r>
                      <a:endParaRPr lang="de-DE" sz="1050" b="0" i="0" u="none" strike="noStrike" dirty="0">
                        <a:solidFill>
                          <a:srgbClr val="000000"/>
                        </a:solidFill>
                        <a:effectLst/>
                        <a:latin typeface="Verdana"/>
                      </a:endParaRPr>
                    </a:p>
                  </a:txBody>
                  <a:tcPr marL="5765" marR="5765" marT="5765" marB="0">
                    <a:solidFill>
                      <a:schemeClr val="tx2">
                        <a:lumMod val="20000"/>
                        <a:lumOff val="80000"/>
                      </a:schemeClr>
                    </a:solidFill>
                  </a:tcPr>
                </a:tc>
                <a:extLst>
                  <a:ext uri="{0D108BD9-81ED-4DB2-BD59-A6C34878D82A}">
                    <a16:rowId xmlns:a16="http://schemas.microsoft.com/office/drawing/2014/main" val="10008"/>
                  </a:ext>
                </a:extLst>
              </a:tr>
              <a:tr h="125031">
                <a:tc>
                  <a:txBody>
                    <a:bodyPr/>
                    <a:lstStyle/>
                    <a:p>
                      <a:pPr algn="ctr" fontAlgn="t"/>
                      <a:r>
                        <a:rPr lang="de-DE" sz="1050" u="none" strike="noStrike">
                          <a:effectLst/>
                        </a:rPr>
                        <a:t> </a:t>
                      </a:r>
                      <a:endParaRPr lang="de-DE" sz="1050" b="1" i="0" u="none" strike="noStrike">
                        <a:solidFill>
                          <a:srgbClr val="000000"/>
                        </a:solidFill>
                        <a:effectLst/>
                        <a:latin typeface="Verdana"/>
                      </a:endParaRPr>
                    </a:p>
                  </a:txBody>
                  <a:tcPr marL="5765" marR="5765" marT="5765" marB="0"/>
                </a:tc>
                <a:tc>
                  <a:txBody>
                    <a:bodyPr/>
                    <a:lstStyle/>
                    <a:p>
                      <a:pPr algn="ctr" fontAlgn="t"/>
                      <a:r>
                        <a:rPr lang="de-DE" sz="1050" u="none" strike="noStrike" dirty="0">
                          <a:effectLst/>
                        </a:rPr>
                        <a:t> </a:t>
                      </a:r>
                      <a:endParaRPr lang="de-DE" sz="1050" b="1" i="0" u="none" strike="noStrike" dirty="0">
                        <a:solidFill>
                          <a:srgbClr val="000000"/>
                        </a:solidFill>
                        <a:effectLst/>
                        <a:latin typeface="Verdana"/>
                      </a:endParaRPr>
                    </a:p>
                  </a:txBody>
                  <a:tcPr marL="5765" marR="5765" marT="5765" marB="0"/>
                </a:tc>
                <a:tc>
                  <a:txBody>
                    <a:bodyPr/>
                    <a:lstStyle/>
                    <a:p>
                      <a:pPr algn="ctr" fontAlgn="t"/>
                      <a:r>
                        <a:rPr lang="de-DE" sz="1050" u="none" strike="noStrike" dirty="0">
                          <a:effectLst/>
                        </a:rPr>
                        <a:t> </a:t>
                      </a:r>
                      <a:endParaRPr lang="de-DE" sz="1050" b="1" i="0" u="none" strike="noStrike" dirty="0">
                        <a:solidFill>
                          <a:srgbClr val="000000"/>
                        </a:solidFill>
                        <a:effectLst/>
                        <a:latin typeface="Verdana"/>
                      </a:endParaRPr>
                    </a:p>
                  </a:txBody>
                  <a:tcPr marL="5765" marR="5765" marT="5765" marB="0"/>
                </a:tc>
                <a:extLst>
                  <a:ext uri="{0D108BD9-81ED-4DB2-BD59-A6C34878D82A}">
                    <a16:rowId xmlns:a16="http://schemas.microsoft.com/office/drawing/2014/main" val="10009"/>
                  </a:ext>
                </a:extLst>
              </a:tr>
              <a:tr h="125031">
                <a:tc>
                  <a:txBody>
                    <a:bodyPr/>
                    <a:lstStyle/>
                    <a:p>
                      <a:pPr algn="ctr" fontAlgn="t"/>
                      <a:r>
                        <a:rPr lang="de-DE" sz="1050" u="none" strike="noStrike">
                          <a:effectLst/>
                        </a:rPr>
                        <a:t> </a:t>
                      </a:r>
                      <a:endParaRPr lang="de-DE" sz="1050" b="0" i="0" u="none" strike="noStrike">
                        <a:solidFill>
                          <a:srgbClr val="000000"/>
                        </a:solidFill>
                        <a:effectLst/>
                        <a:latin typeface="Verdana"/>
                      </a:endParaRPr>
                    </a:p>
                  </a:txBody>
                  <a:tcPr marL="5765" marR="5765" marT="5765" marB="0">
                    <a:solidFill>
                      <a:schemeClr val="tx2">
                        <a:lumMod val="20000"/>
                        <a:lumOff val="80000"/>
                      </a:schemeClr>
                    </a:solidFill>
                  </a:tcPr>
                </a:tc>
                <a:tc>
                  <a:txBody>
                    <a:bodyPr/>
                    <a:lstStyle/>
                    <a:p>
                      <a:pPr algn="ctr" fontAlgn="t"/>
                      <a:r>
                        <a:rPr lang="de-DE" sz="1050" u="none" strike="noStrike" dirty="0">
                          <a:effectLst/>
                        </a:rPr>
                        <a:t>Professur</a:t>
                      </a:r>
                      <a:endParaRPr lang="de-DE" sz="1050" b="0" i="0" u="none" strike="noStrike" dirty="0">
                        <a:solidFill>
                          <a:srgbClr val="000000"/>
                        </a:solidFill>
                        <a:effectLst/>
                        <a:latin typeface="Verdana"/>
                      </a:endParaRPr>
                    </a:p>
                  </a:txBody>
                  <a:tcPr marL="5765" marR="5765" marT="5765" marB="0">
                    <a:solidFill>
                      <a:schemeClr val="tx2">
                        <a:lumMod val="20000"/>
                        <a:lumOff val="80000"/>
                      </a:schemeClr>
                    </a:solidFill>
                  </a:tcPr>
                </a:tc>
                <a:tc>
                  <a:txBody>
                    <a:bodyPr/>
                    <a:lstStyle/>
                    <a:p>
                      <a:pPr algn="ctr" fontAlgn="t"/>
                      <a:r>
                        <a:rPr lang="de-DE" sz="1050" u="none" strike="noStrike" dirty="0">
                          <a:effectLst/>
                        </a:rPr>
                        <a:t> </a:t>
                      </a:r>
                      <a:endParaRPr lang="de-DE" sz="1050" b="0" i="0" u="none" strike="noStrike" dirty="0">
                        <a:solidFill>
                          <a:srgbClr val="000000"/>
                        </a:solidFill>
                        <a:effectLst/>
                        <a:latin typeface="Verdana"/>
                      </a:endParaRPr>
                    </a:p>
                  </a:txBody>
                  <a:tcPr marL="5765" marR="5765" marT="5765" marB="0">
                    <a:solidFill>
                      <a:schemeClr val="tx2">
                        <a:lumMod val="20000"/>
                        <a:lumOff val="80000"/>
                      </a:schemeClr>
                    </a:solidFill>
                  </a:tcPr>
                </a:tc>
                <a:extLst>
                  <a:ext uri="{0D108BD9-81ED-4DB2-BD59-A6C34878D82A}">
                    <a16:rowId xmlns:a16="http://schemas.microsoft.com/office/drawing/2014/main" val="10010"/>
                  </a:ext>
                </a:extLst>
              </a:tr>
              <a:tr h="125031">
                <a:tc>
                  <a:txBody>
                    <a:bodyPr/>
                    <a:lstStyle/>
                    <a:p>
                      <a:pPr algn="ctr" fontAlgn="t"/>
                      <a:r>
                        <a:rPr lang="de-DE" sz="1050" u="none" strike="noStrike" dirty="0">
                          <a:effectLst/>
                        </a:rPr>
                        <a:t> </a:t>
                      </a:r>
                      <a:endParaRPr lang="de-DE" sz="1050" b="1" i="0" u="none" strike="noStrike" dirty="0">
                        <a:solidFill>
                          <a:srgbClr val="000000"/>
                        </a:solidFill>
                        <a:effectLst/>
                        <a:latin typeface="Verdana"/>
                      </a:endParaRPr>
                    </a:p>
                  </a:txBody>
                  <a:tcPr marL="5765" marR="5765" marT="5765" marB="0"/>
                </a:tc>
                <a:tc>
                  <a:txBody>
                    <a:bodyPr/>
                    <a:lstStyle/>
                    <a:p>
                      <a:pPr algn="ctr" fontAlgn="t"/>
                      <a:r>
                        <a:rPr lang="de-DE" sz="1050" u="none" strike="noStrike" dirty="0">
                          <a:effectLst/>
                        </a:rPr>
                        <a:t> </a:t>
                      </a:r>
                      <a:endParaRPr lang="de-DE" sz="1050" b="1" i="0" u="none" strike="noStrike" dirty="0">
                        <a:solidFill>
                          <a:srgbClr val="000000"/>
                        </a:solidFill>
                        <a:effectLst/>
                        <a:latin typeface="Verdana"/>
                      </a:endParaRPr>
                    </a:p>
                  </a:txBody>
                  <a:tcPr marL="5765" marR="5765" marT="5765" marB="0"/>
                </a:tc>
                <a:tc>
                  <a:txBody>
                    <a:bodyPr/>
                    <a:lstStyle/>
                    <a:p>
                      <a:pPr algn="ctr" fontAlgn="t"/>
                      <a:r>
                        <a:rPr lang="de-DE" sz="1050" u="none" strike="noStrike">
                          <a:effectLst/>
                        </a:rPr>
                        <a:t> </a:t>
                      </a:r>
                      <a:endParaRPr lang="de-DE" sz="1050" b="1" i="0" u="none" strike="noStrike">
                        <a:solidFill>
                          <a:srgbClr val="000000"/>
                        </a:solidFill>
                        <a:effectLst/>
                        <a:latin typeface="Verdana"/>
                      </a:endParaRPr>
                    </a:p>
                  </a:txBody>
                  <a:tcPr marL="5765" marR="5765" marT="5765" marB="0"/>
                </a:tc>
                <a:extLst>
                  <a:ext uri="{0D108BD9-81ED-4DB2-BD59-A6C34878D82A}">
                    <a16:rowId xmlns:a16="http://schemas.microsoft.com/office/drawing/2014/main" val="10011"/>
                  </a:ext>
                </a:extLst>
              </a:tr>
              <a:tr h="125031">
                <a:tc>
                  <a:txBody>
                    <a:bodyPr/>
                    <a:lstStyle/>
                    <a:p>
                      <a:pPr algn="ctr" fontAlgn="t"/>
                      <a:r>
                        <a:rPr lang="de-DE" sz="1050" u="none" strike="noStrike">
                          <a:effectLst/>
                        </a:rPr>
                        <a:t>Mercator-Fellow</a:t>
                      </a:r>
                      <a:endParaRPr lang="de-DE" sz="1050" b="0" i="0" u="none" strike="noStrike">
                        <a:solidFill>
                          <a:srgbClr val="000000"/>
                        </a:solidFill>
                        <a:effectLst/>
                        <a:latin typeface="Verdana"/>
                      </a:endParaRPr>
                    </a:p>
                  </a:txBody>
                  <a:tcPr marL="5765" marR="5765" marT="5765" marB="0">
                    <a:solidFill>
                      <a:schemeClr val="tx2">
                        <a:lumMod val="20000"/>
                        <a:lumOff val="80000"/>
                      </a:schemeClr>
                    </a:solidFill>
                  </a:tcPr>
                </a:tc>
                <a:tc>
                  <a:txBody>
                    <a:bodyPr/>
                    <a:lstStyle/>
                    <a:p>
                      <a:pPr algn="ctr" fontAlgn="t"/>
                      <a:r>
                        <a:rPr lang="de-DE" sz="1050" u="none" strike="noStrike">
                          <a:effectLst/>
                        </a:rPr>
                        <a:t>Mercator-Fellow</a:t>
                      </a:r>
                      <a:endParaRPr lang="de-DE" sz="1050" b="0" i="0" u="none" strike="noStrike">
                        <a:solidFill>
                          <a:srgbClr val="000000"/>
                        </a:solidFill>
                        <a:effectLst/>
                        <a:latin typeface="Verdana"/>
                      </a:endParaRPr>
                    </a:p>
                  </a:txBody>
                  <a:tcPr marL="5765" marR="5765" marT="5765" marB="0">
                    <a:solidFill>
                      <a:schemeClr val="tx2">
                        <a:lumMod val="20000"/>
                        <a:lumOff val="80000"/>
                      </a:schemeClr>
                    </a:solidFill>
                  </a:tcPr>
                </a:tc>
                <a:tc>
                  <a:txBody>
                    <a:bodyPr/>
                    <a:lstStyle/>
                    <a:p>
                      <a:pPr algn="ctr" fontAlgn="t"/>
                      <a:r>
                        <a:rPr lang="de-DE" sz="1050" u="none" strike="noStrike" dirty="0">
                          <a:effectLst/>
                        </a:rPr>
                        <a:t>Mercator-Fellow</a:t>
                      </a:r>
                      <a:endParaRPr lang="de-DE" sz="1050" b="0" i="0" u="none" strike="noStrike" dirty="0">
                        <a:solidFill>
                          <a:srgbClr val="000000"/>
                        </a:solidFill>
                        <a:effectLst/>
                        <a:latin typeface="Verdana"/>
                      </a:endParaRPr>
                    </a:p>
                  </a:txBody>
                  <a:tcPr marL="5765" marR="5765" marT="5765" marB="0">
                    <a:solidFill>
                      <a:schemeClr val="tx2">
                        <a:lumMod val="20000"/>
                        <a:lumOff val="80000"/>
                      </a:schemeClr>
                    </a:solidFill>
                  </a:tcPr>
                </a:tc>
                <a:extLst>
                  <a:ext uri="{0D108BD9-81ED-4DB2-BD59-A6C34878D82A}">
                    <a16:rowId xmlns:a16="http://schemas.microsoft.com/office/drawing/2014/main" val="10012"/>
                  </a:ext>
                </a:extLst>
              </a:tr>
              <a:tr h="125031">
                <a:tc>
                  <a:txBody>
                    <a:bodyPr/>
                    <a:lstStyle/>
                    <a:p>
                      <a:pPr algn="ctr" fontAlgn="t"/>
                      <a:r>
                        <a:rPr lang="de-DE" sz="1050" u="none" strike="noStrike">
                          <a:effectLst/>
                        </a:rPr>
                        <a:t> </a:t>
                      </a:r>
                      <a:endParaRPr lang="de-DE" sz="1050" b="1" i="0" u="none" strike="noStrike">
                        <a:solidFill>
                          <a:srgbClr val="000000"/>
                        </a:solidFill>
                        <a:effectLst/>
                        <a:latin typeface="Verdana"/>
                      </a:endParaRPr>
                    </a:p>
                  </a:txBody>
                  <a:tcPr marL="5765" marR="5765" marT="5765" marB="0"/>
                </a:tc>
                <a:tc>
                  <a:txBody>
                    <a:bodyPr/>
                    <a:lstStyle/>
                    <a:p>
                      <a:pPr algn="ctr" fontAlgn="t"/>
                      <a:r>
                        <a:rPr lang="de-DE" sz="1050" u="none" strike="noStrike">
                          <a:effectLst/>
                        </a:rPr>
                        <a:t> </a:t>
                      </a:r>
                      <a:endParaRPr lang="de-DE" sz="1050" b="1" i="0" u="none" strike="noStrike">
                        <a:solidFill>
                          <a:srgbClr val="000000"/>
                        </a:solidFill>
                        <a:effectLst/>
                        <a:latin typeface="Verdana"/>
                      </a:endParaRPr>
                    </a:p>
                  </a:txBody>
                  <a:tcPr marL="5765" marR="5765" marT="5765" marB="0"/>
                </a:tc>
                <a:tc>
                  <a:txBody>
                    <a:bodyPr/>
                    <a:lstStyle/>
                    <a:p>
                      <a:pPr algn="ctr" fontAlgn="t"/>
                      <a:r>
                        <a:rPr lang="de-DE" sz="1050" u="none" strike="noStrike" dirty="0">
                          <a:effectLst/>
                        </a:rPr>
                        <a:t> </a:t>
                      </a:r>
                      <a:endParaRPr lang="de-DE" sz="1050" b="1" i="0" u="none" strike="noStrike" dirty="0">
                        <a:solidFill>
                          <a:srgbClr val="000000"/>
                        </a:solidFill>
                        <a:effectLst/>
                        <a:latin typeface="Verdana"/>
                      </a:endParaRPr>
                    </a:p>
                  </a:txBody>
                  <a:tcPr marL="5765" marR="5765" marT="5765" marB="0"/>
                </a:tc>
                <a:extLst>
                  <a:ext uri="{0D108BD9-81ED-4DB2-BD59-A6C34878D82A}">
                    <a16:rowId xmlns:a16="http://schemas.microsoft.com/office/drawing/2014/main" val="10013"/>
                  </a:ext>
                </a:extLst>
              </a:tr>
              <a:tr h="125031">
                <a:tc>
                  <a:txBody>
                    <a:bodyPr/>
                    <a:lstStyle/>
                    <a:p>
                      <a:pPr algn="ctr" fontAlgn="t"/>
                      <a:r>
                        <a:rPr lang="de-DE" sz="1050" u="none" strike="noStrike">
                          <a:effectLst/>
                        </a:rPr>
                        <a:t>Projektspez. Workshops</a:t>
                      </a:r>
                      <a:endParaRPr lang="de-DE" sz="1050" b="0" i="0" u="none" strike="noStrike">
                        <a:solidFill>
                          <a:srgbClr val="000000"/>
                        </a:solidFill>
                        <a:effectLst/>
                        <a:latin typeface="Verdana"/>
                      </a:endParaRPr>
                    </a:p>
                  </a:txBody>
                  <a:tcPr marL="5765" marR="5765" marT="5765" marB="0">
                    <a:solidFill>
                      <a:schemeClr val="tx2">
                        <a:lumMod val="20000"/>
                        <a:lumOff val="80000"/>
                      </a:schemeClr>
                    </a:solidFill>
                  </a:tcPr>
                </a:tc>
                <a:tc>
                  <a:txBody>
                    <a:bodyPr/>
                    <a:lstStyle/>
                    <a:p>
                      <a:pPr algn="ctr" fontAlgn="t"/>
                      <a:r>
                        <a:rPr lang="de-DE" sz="1050" u="none" strike="noStrike">
                          <a:effectLst/>
                        </a:rPr>
                        <a:t>Projektspez. Workshops</a:t>
                      </a:r>
                      <a:endParaRPr lang="de-DE" sz="1050" b="0" i="0" u="none" strike="noStrike">
                        <a:solidFill>
                          <a:srgbClr val="000000"/>
                        </a:solidFill>
                        <a:effectLst/>
                        <a:latin typeface="Verdana"/>
                      </a:endParaRPr>
                    </a:p>
                  </a:txBody>
                  <a:tcPr marL="5765" marR="5765" marT="5765" marB="0">
                    <a:solidFill>
                      <a:schemeClr val="tx2">
                        <a:lumMod val="20000"/>
                        <a:lumOff val="80000"/>
                      </a:schemeClr>
                    </a:solidFill>
                  </a:tcPr>
                </a:tc>
                <a:tc>
                  <a:txBody>
                    <a:bodyPr/>
                    <a:lstStyle/>
                    <a:p>
                      <a:pPr algn="ctr" fontAlgn="t"/>
                      <a:r>
                        <a:rPr lang="de-DE" sz="1050" u="none" strike="noStrike" dirty="0" err="1">
                          <a:effectLst/>
                        </a:rPr>
                        <a:t>Projektspez</a:t>
                      </a:r>
                      <a:r>
                        <a:rPr lang="de-DE" sz="1050" u="none" strike="noStrike" dirty="0">
                          <a:effectLst/>
                        </a:rPr>
                        <a:t>. Workshops</a:t>
                      </a:r>
                      <a:endParaRPr lang="de-DE" sz="1050" b="0" i="0" u="none" strike="noStrike" dirty="0">
                        <a:solidFill>
                          <a:srgbClr val="000000"/>
                        </a:solidFill>
                        <a:effectLst/>
                        <a:latin typeface="Verdana"/>
                      </a:endParaRPr>
                    </a:p>
                  </a:txBody>
                  <a:tcPr marL="5765" marR="5765" marT="5765" marB="0">
                    <a:solidFill>
                      <a:schemeClr val="tx2">
                        <a:lumMod val="20000"/>
                        <a:lumOff val="80000"/>
                      </a:schemeClr>
                    </a:solidFill>
                  </a:tcPr>
                </a:tc>
                <a:extLst>
                  <a:ext uri="{0D108BD9-81ED-4DB2-BD59-A6C34878D82A}">
                    <a16:rowId xmlns:a16="http://schemas.microsoft.com/office/drawing/2014/main" val="10014"/>
                  </a:ext>
                </a:extLst>
              </a:tr>
              <a:tr h="125031">
                <a:tc>
                  <a:txBody>
                    <a:bodyPr/>
                    <a:lstStyle/>
                    <a:p>
                      <a:pPr algn="ctr" fontAlgn="t"/>
                      <a:r>
                        <a:rPr lang="de-DE" sz="1050" u="none" strike="noStrike">
                          <a:effectLst/>
                        </a:rPr>
                        <a:t> </a:t>
                      </a:r>
                      <a:endParaRPr lang="de-DE" sz="1050" b="1" i="0" u="none" strike="noStrike">
                        <a:solidFill>
                          <a:srgbClr val="000000"/>
                        </a:solidFill>
                        <a:effectLst/>
                        <a:latin typeface="Verdana"/>
                      </a:endParaRPr>
                    </a:p>
                  </a:txBody>
                  <a:tcPr marL="5765" marR="5765" marT="5765" marB="0"/>
                </a:tc>
                <a:tc>
                  <a:txBody>
                    <a:bodyPr/>
                    <a:lstStyle/>
                    <a:p>
                      <a:pPr algn="ctr" fontAlgn="t"/>
                      <a:r>
                        <a:rPr lang="de-DE" sz="1050" u="none" strike="noStrike">
                          <a:effectLst/>
                        </a:rPr>
                        <a:t> </a:t>
                      </a:r>
                      <a:endParaRPr lang="de-DE" sz="1050" b="1" i="0" u="none" strike="noStrike">
                        <a:solidFill>
                          <a:srgbClr val="000000"/>
                        </a:solidFill>
                        <a:effectLst/>
                        <a:latin typeface="Verdana"/>
                      </a:endParaRPr>
                    </a:p>
                  </a:txBody>
                  <a:tcPr marL="5765" marR="5765" marT="5765" marB="0"/>
                </a:tc>
                <a:tc>
                  <a:txBody>
                    <a:bodyPr/>
                    <a:lstStyle/>
                    <a:p>
                      <a:pPr algn="ctr" fontAlgn="t"/>
                      <a:r>
                        <a:rPr lang="de-DE" sz="1050" u="none" strike="noStrike" dirty="0">
                          <a:effectLst/>
                        </a:rPr>
                        <a:t> </a:t>
                      </a:r>
                      <a:endParaRPr lang="de-DE" sz="1050" b="1" i="0" u="none" strike="noStrike" dirty="0">
                        <a:solidFill>
                          <a:srgbClr val="000000"/>
                        </a:solidFill>
                        <a:effectLst/>
                        <a:latin typeface="Verdana"/>
                      </a:endParaRPr>
                    </a:p>
                  </a:txBody>
                  <a:tcPr marL="5765" marR="5765" marT="5765" marB="0"/>
                </a:tc>
                <a:extLst>
                  <a:ext uri="{0D108BD9-81ED-4DB2-BD59-A6C34878D82A}">
                    <a16:rowId xmlns:a16="http://schemas.microsoft.com/office/drawing/2014/main" val="10015"/>
                  </a:ext>
                </a:extLst>
              </a:tr>
              <a:tr h="125031">
                <a:tc>
                  <a:txBody>
                    <a:bodyPr/>
                    <a:lstStyle/>
                    <a:p>
                      <a:pPr algn="ctr" fontAlgn="t"/>
                      <a:r>
                        <a:rPr lang="de-DE" sz="1050" u="none" strike="noStrike">
                          <a:effectLst/>
                        </a:rPr>
                        <a:t> </a:t>
                      </a:r>
                      <a:endParaRPr lang="de-DE" sz="1050" b="0" i="0" u="none" strike="noStrike">
                        <a:solidFill>
                          <a:srgbClr val="000000"/>
                        </a:solidFill>
                        <a:effectLst/>
                        <a:latin typeface="Verdana"/>
                      </a:endParaRPr>
                    </a:p>
                  </a:txBody>
                  <a:tcPr marL="5765" marR="5765" marT="5765" marB="0">
                    <a:solidFill>
                      <a:schemeClr val="tx2">
                        <a:lumMod val="20000"/>
                        <a:lumOff val="80000"/>
                      </a:schemeClr>
                    </a:solidFill>
                  </a:tcPr>
                </a:tc>
                <a:tc>
                  <a:txBody>
                    <a:bodyPr/>
                    <a:lstStyle/>
                    <a:p>
                      <a:pPr algn="ctr" fontAlgn="t"/>
                      <a:r>
                        <a:rPr lang="de-DE" sz="1050" u="none" strike="noStrike" dirty="0" smtClean="0">
                          <a:effectLst/>
                        </a:rPr>
                        <a:t>Anschubfinanzierung</a:t>
                      </a:r>
                      <a:endParaRPr lang="de-DE" sz="1050" b="0" i="0" u="none" strike="noStrike" dirty="0">
                        <a:solidFill>
                          <a:srgbClr val="000000"/>
                        </a:solidFill>
                        <a:effectLst/>
                        <a:latin typeface="Verdana"/>
                      </a:endParaRPr>
                    </a:p>
                  </a:txBody>
                  <a:tcPr marL="5765" marR="5765" marT="5765" marB="0">
                    <a:solidFill>
                      <a:schemeClr val="tx2">
                        <a:lumMod val="20000"/>
                        <a:lumOff val="80000"/>
                      </a:schemeClr>
                    </a:solidFill>
                  </a:tcPr>
                </a:tc>
                <a:tc>
                  <a:txBody>
                    <a:bodyPr/>
                    <a:lstStyle/>
                    <a:p>
                      <a:pPr algn="ctr" fontAlgn="t"/>
                      <a:r>
                        <a:rPr lang="de-DE" sz="1050" u="none" strike="noStrike" dirty="0" smtClean="0">
                          <a:effectLst/>
                        </a:rPr>
                        <a:t>Anschubfinanzierung</a:t>
                      </a:r>
                      <a:endParaRPr lang="de-DE" sz="1050" b="0" i="0" u="none" strike="noStrike" dirty="0">
                        <a:solidFill>
                          <a:srgbClr val="000000"/>
                        </a:solidFill>
                        <a:effectLst/>
                        <a:latin typeface="Verdana"/>
                      </a:endParaRPr>
                    </a:p>
                  </a:txBody>
                  <a:tcPr marL="5765" marR="5765" marT="5765" marB="0">
                    <a:solidFill>
                      <a:schemeClr val="tx2">
                        <a:lumMod val="20000"/>
                        <a:lumOff val="80000"/>
                      </a:schemeClr>
                    </a:solidFill>
                  </a:tcPr>
                </a:tc>
                <a:extLst>
                  <a:ext uri="{0D108BD9-81ED-4DB2-BD59-A6C34878D82A}">
                    <a16:rowId xmlns:a16="http://schemas.microsoft.com/office/drawing/2014/main" val="10016"/>
                  </a:ext>
                </a:extLst>
              </a:tr>
              <a:tr h="125031">
                <a:tc>
                  <a:txBody>
                    <a:bodyPr/>
                    <a:lstStyle/>
                    <a:p>
                      <a:pPr algn="ctr" fontAlgn="t"/>
                      <a:r>
                        <a:rPr lang="de-DE" sz="1050" u="none" strike="noStrike">
                          <a:effectLst/>
                        </a:rPr>
                        <a:t> </a:t>
                      </a:r>
                      <a:endParaRPr lang="de-DE" sz="1050" b="1" i="0" u="none" strike="noStrike">
                        <a:solidFill>
                          <a:srgbClr val="000000"/>
                        </a:solidFill>
                        <a:effectLst/>
                        <a:latin typeface="Verdana"/>
                      </a:endParaRPr>
                    </a:p>
                  </a:txBody>
                  <a:tcPr marL="5765" marR="5765" marT="5765" marB="0"/>
                </a:tc>
                <a:tc>
                  <a:txBody>
                    <a:bodyPr/>
                    <a:lstStyle/>
                    <a:p>
                      <a:pPr algn="ctr" fontAlgn="t"/>
                      <a:r>
                        <a:rPr lang="de-DE" sz="1050" u="none" strike="noStrike">
                          <a:effectLst/>
                        </a:rPr>
                        <a:t> </a:t>
                      </a:r>
                      <a:endParaRPr lang="de-DE" sz="1050" b="1" i="0" u="none" strike="noStrike">
                        <a:solidFill>
                          <a:srgbClr val="000000"/>
                        </a:solidFill>
                        <a:effectLst/>
                        <a:latin typeface="Verdana"/>
                      </a:endParaRPr>
                    </a:p>
                  </a:txBody>
                  <a:tcPr marL="5765" marR="5765" marT="5765" marB="0"/>
                </a:tc>
                <a:tc>
                  <a:txBody>
                    <a:bodyPr/>
                    <a:lstStyle/>
                    <a:p>
                      <a:pPr algn="ctr" fontAlgn="t"/>
                      <a:r>
                        <a:rPr lang="de-DE" sz="1050" u="none" strike="noStrike" dirty="0">
                          <a:effectLst/>
                        </a:rPr>
                        <a:t> </a:t>
                      </a:r>
                      <a:endParaRPr lang="de-DE" sz="1050" b="1" i="0" u="none" strike="noStrike" dirty="0">
                        <a:solidFill>
                          <a:srgbClr val="000000"/>
                        </a:solidFill>
                        <a:effectLst/>
                        <a:latin typeface="Verdana"/>
                      </a:endParaRPr>
                    </a:p>
                  </a:txBody>
                  <a:tcPr marL="5765" marR="5765" marT="5765" marB="0"/>
                </a:tc>
                <a:extLst>
                  <a:ext uri="{0D108BD9-81ED-4DB2-BD59-A6C34878D82A}">
                    <a16:rowId xmlns:a16="http://schemas.microsoft.com/office/drawing/2014/main" val="10017"/>
                  </a:ext>
                </a:extLst>
              </a:tr>
              <a:tr h="125031">
                <a:tc>
                  <a:txBody>
                    <a:bodyPr/>
                    <a:lstStyle/>
                    <a:p>
                      <a:pPr algn="ctr" fontAlgn="t"/>
                      <a:r>
                        <a:rPr lang="de-DE" sz="1050" u="none" strike="noStrike">
                          <a:effectLst/>
                        </a:rPr>
                        <a:t> </a:t>
                      </a:r>
                      <a:endParaRPr lang="de-DE" sz="1050" b="0" i="0" u="none" strike="noStrike">
                        <a:solidFill>
                          <a:srgbClr val="000000"/>
                        </a:solidFill>
                        <a:effectLst/>
                        <a:latin typeface="Verdana"/>
                      </a:endParaRPr>
                    </a:p>
                  </a:txBody>
                  <a:tcPr marL="5765" marR="5765" marT="5765" marB="0">
                    <a:solidFill>
                      <a:schemeClr val="tx2">
                        <a:lumMod val="20000"/>
                        <a:lumOff val="80000"/>
                      </a:schemeClr>
                    </a:solidFill>
                  </a:tcPr>
                </a:tc>
                <a:tc>
                  <a:txBody>
                    <a:bodyPr/>
                    <a:lstStyle/>
                    <a:p>
                      <a:pPr algn="ctr" fontAlgn="t"/>
                      <a:r>
                        <a:rPr lang="de-DE" sz="1050" u="none" strike="noStrike">
                          <a:effectLst/>
                        </a:rPr>
                        <a:t>Koordinierung</a:t>
                      </a:r>
                      <a:endParaRPr lang="de-DE" sz="1050" b="0" i="0" u="none" strike="noStrike">
                        <a:solidFill>
                          <a:srgbClr val="000000"/>
                        </a:solidFill>
                        <a:effectLst/>
                        <a:latin typeface="Verdana"/>
                      </a:endParaRPr>
                    </a:p>
                  </a:txBody>
                  <a:tcPr marL="5765" marR="5765" marT="5765" marB="0">
                    <a:solidFill>
                      <a:schemeClr val="tx2">
                        <a:lumMod val="20000"/>
                        <a:lumOff val="80000"/>
                      </a:schemeClr>
                    </a:solidFill>
                  </a:tcPr>
                </a:tc>
                <a:tc>
                  <a:txBody>
                    <a:bodyPr/>
                    <a:lstStyle/>
                    <a:p>
                      <a:pPr algn="ctr" fontAlgn="t"/>
                      <a:r>
                        <a:rPr lang="de-DE" sz="1050" u="none" strike="noStrike" dirty="0">
                          <a:effectLst/>
                        </a:rPr>
                        <a:t>Koordinierung</a:t>
                      </a:r>
                      <a:endParaRPr lang="de-DE" sz="1050" b="0" i="0" u="none" strike="noStrike" dirty="0">
                        <a:solidFill>
                          <a:srgbClr val="000000"/>
                        </a:solidFill>
                        <a:effectLst/>
                        <a:latin typeface="Verdana"/>
                      </a:endParaRPr>
                    </a:p>
                  </a:txBody>
                  <a:tcPr marL="5765" marR="5765" marT="5765" marB="0">
                    <a:solidFill>
                      <a:schemeClr val="tx2">
                        <a:lumMod val="20000"/>
                        <a:lumOff val="80000"/>
                      </a:schemeClr>
                    </a:solidFill>
                  </a:tcPr>
                </a:tc>
                <a:extLst>
                  <a:ext uri="{0D108BD9-81ED-4DB2-BD59-A6C34878D82A}">
                    <a16:rowId xmlns:a16="http://schemas.microsoft.com/office/drawing/2014/main" val="10018"/>
                  </a:ext>
                </a:extLst>
              </a:tr>
              <a:tr h="125031">
                <a:tc>
                  <a:txBody>
                    <a:bodyPr/>
                    <a:lstStyle/>
                    <a:p>
                      <a:pPr algn="ctr" fontAlgn="t"/>
                      <a:r>
                        <a:rPr lang="de-DE" sz="1050" u="none" strike="noStrike">
                          <a:effectLst/>
                        </a:rPr>
                        <a:t> </a:t>
                      </a:r>
                      <a:endParaRPr lang="de-DE" sz="1050" b="1" i="0" u="none" strike="noStrike">
                        <a:solidFill>
                          <a:srgbClr val="000000"/>
                        </a:solidFill>
                        <a:effectLst/>
                        <a:latin typeface="Verdana"/>
                      </a:endParaRPr>
                    </a:p>
                  </a:txBody>
                  <a:tcPr marL="5765" marR="5765" marT="5765" marB="0"/>
                </a:tc>
                <a:tc>
                  <a:txBody>
                    <a:bodyPr/>
                    <a:lstStyle/>
                    <a:p>
                      <a:pPr algn="ctr" fontAlgn="t"/>
                      <a:r>
                        <a:rPr lang="de-DE" sz="1050" u="none" strike="noStrike">
                          <a:effectLst/>
                        </a:rPr>
                        <a:t> </a:t>
                      </a:r>
                      <a:endParaRPr lang="de-DE" sz="1050" b="1" i="0" u="none" strike="noStrike">
                        <a:solidFill>
                          <a:srgbClr val="000000"/>
                        </a:solidFill>
                        <a:effectLst/>
                        <a:latin typeface="Verdana"/>
                      </a:endParaRPr>
                    </a:p>
                  </a:txBody>
                  <a:tcPr marL="5765" marR="5765" marT="5765" marB="0"/>
                </a:tc>
                <a:tc>
                  <a:txBody>
                    <a:bodyPr/>
                    <a:lstStyle/>
                    <a:p>
                      <a:pPr algn="ctr" fontAlgn="t"/>
                      <a:r>
                        <a:rPr lang="de-DE" sz="1050" u="none" strike="noStrike" dirty="0">
                          <a:effectLst/>
                        </a:rPr>
                        <a:t> </a:t>
                      </a:r>
                      <a:endParaRPr lang="de-DE" sz="1050" b="1" i="0" u="none" strike="noStrike" dirty="0">
                        <a:solidFill>
                          <a:srgbClr val="000000"/>
                        </a:solidFill>
                        <a:effectLst/>
                        <a:latin typeface="Verdana"/>
                      </a:endParaRPr>
                    </a:p>
                  </a:txBody>
                  <a:tcPr marL="5765" marR="5765" marT="5765" marB="0"/>
                </a:tc>
                <a:extLst>
                  <a:ext uri="{0D108BD9-81ED-4DB2-BD59-A6C34878D82A}">
                    <a16:rowId xmlns:a16="http://schemas.microsoft.com/office/drawing/2014/main" val="10019"/>
                  </a:ext>
                </a:extLst>
              </a:tr>
              <a:tr h="125031">
                <a:tc>
                  <a:txBody>
                    <a:bodyPr/>
                    <a:lstStyle/>
                    <a:p>
                      <a:pPr algn="ctr" fontAlgn="t"/>
                      <a:r>
                        <a:rPr lang="de-DE" sz="1050" u="none" strike="noStrike" dirty="0">
                          <a:effectLst/>
                        </a:rPr>
                        <a:t> </a:t>
                      </a:r>
                      <a:endParaRPr lang="de-DE" sz="1050" b="0" i="0" u="none" strike="noStrike" dirty="0">
                        <a:solidFill>
                          <a:srgbClr val="000000"/>
                        </a:solidFill>
                        <a:effectLst/>
                        <a:latin typeface="Verdana"/>
                      </a:endParaRPr>
                    </a:p>
                  </a:txBody>
                  <a:tcPr marL="5765" marR="5765" marT="5765" marB="0">
                    <a:solidFill>
                      <a:schemeClr val="tx2">
                        <a:lumMod val="20000"/>
                        <a:lumOff val="80000"/>
                      </a:schemeClr>
                    </a:solidFill>
                  </a:tcPr>
                </a:tc>
                <a:tc>
                  <a:txBody>
                    <a:bodyPr/>
                    <a:lstStyle/>
                    <a:p>
                      <a:pPr algn="ctr" fontAlgn="t"/>
                      <a:r>
                        <a:rPr lang="de-DE" sz="1050" u="none" strike="noStrike">
                          <a:effectLst/>
                        </a:rPr>
                        <a:t>Verbundmittel</a:t>
                      </a:r>
                      <a:endParaRPr lang="de-DE" sz="1050" b="0" i="0" u="none" strike="noStrike">
                        <a:solidFill>
                          <a:srgbClr val="000000"/>
                        </a:solidFill>
                        <a:effectLst/>
                        <a:latin typeface="Verdana"/>
                      </a:endParaRPr>
                    </a:p>
                  </a:txBody>
                  <a:tcPr marL="5765" marR="5765" marT="5765" marB="0">
                    <a:solidFill>
                      <a:schemeClr val="tx2">
                        <a:lumMod val="20000"/>
                        <a:lumOff val="80000"/>
                      </a:schemeClr>
                    </a:solidFill>
                  </a:tcPr>
                </a:tc>
                <a:tc>
                  <a:txBody>
                    <a:bodyPr/>
                    <a:lstStyle/>
                    <a:p>
                      <a:pPr algn="ctr" fontAlgn="t"/>
                      <a:r>
                        <a:rPr lang="de-DE" sz="1050" u="none" strike="noStrike" dirty="0">
                          <a:effectLst/>
                        </a:rPr>
                        <a:t>Verbundmittel</a:t>
                      </a:r>
                      <a:endParaRPr lang="de-DE" sz="1050" b="0" i="0" u="none" strike="noStrike" dirty="0">
                        <a:solidFill>
                          <a:srgbClr val="000000"/>
                        </a:solidFill>
                        <a:effectLst/>
                        <a:latin typeface="Verdana"/>
                      </a:endParaRPr>
                    </a:p>
                  </a:txBody>
                  <a:tcPr marL="5765" marR="5765" marT="5765" marB="0">
                    <a:solidFill>
                      <a:schemeClr val="tx2">
                        <a:lumMod val="20000"/>
                        <a:lumOff val="80000"/>
                      </a:schemeClr>
                    </a:solidFill>
                  </a:tcPr>
                </a:tc>
                <a:extLst>
                  <a:ext uri="{0D108BD9-81ED-4DB2-BD59-A6C34878D82A}">
                    <a16:rowId xmlns:a16="http://schemas.microsoft.com/office/drawing/2014/main" val="10020"/>
                  </a:ext>
                </a:extLst>
              </a:tr>
              <a:tr h="125031">
                <a:tc>
                  <a:txBody>
                    <a:bodyPr/>
                    <a:lstStyle/>
                    <a:p>
                      <a:pPr algn="ctr" fontAlgn="t"/>
                      <a:r>
                        <a:rPr lang="de-DE" sz="1050" u="none" strike="noStrike">
                          <a:effectLst/>
                        </a:rPr>
                        <a:t> </a:t>
                      </a:r>
                      <a:endParaRPr lang="de-DE" sz="1050" b="1" i="0" u="none" strike="noStrike">
                        <a:solidFill>
                          <a:srgbClr val="000000"/>
                        </a:solidFill>
                        <a:effectLst/>
                        <a:latin typeface="Verdana"/>
                      </a:endParaRPr>
                    </a:p>
                  </a:txBody>
                  <a:tcPr marL="5765" marR="5765" marT="5765" marB="0"/>
                </a:tc>
                <a:tc>
                  <a:txBody>
                    <a:bodyPr/>
                    <a:lstStyle/>
                    <a:p>
                      <a:pPr algn="ctr" fontAlgn="t"/>
                      <a:r>
                        <a:rPr lang="de-DE" sz="1050" u="none" strike="noStrike">
                          <a:effectLst/>
                        </a:rPr>
                        <a:t> </a:t>
                      </a:r>
                      <a:endParaRPr lang="de-DE" sz="1050" b="1" i="0" u="none" strike="noStrike">
                        <a:solidFill>
                          <a:srgbClr val="000000"/>
                        </a:solidFill>
                        <a:effectLst/>
                        <a:latin typeface="Verdana"/>
                      </a:endParaRPr>
                    </a:p>
                  </a:txBody>
                  <a:tcPr marL="5765" marR="5765" marT="5765" marB="0"/>
                </a:tc>
                <a:tc>
                  <a:txBody>
                    <a:bodyPr/>
                    <a:lstStyle/>
                    <a:p>
                      <a:pPr algn="ctr" fontAlgn="t"/>
                      <a:r>
                        <a:rPr lang="de-DE" sz="1050" u="none" strike="noStrike" dirty="0">
                          <a:effectLst/>
                        </a:rPr>
                        <a:t> </a:t>
                      </a:r>
                      <a:endParaRPr lang="de-DE" sz="1050" b="1" i="0" u="none" strike="noStrike" dirty="0">
                        <a:solidFill>
                          <a:srgbClr val="000000"/>
                        </a:solidFill>
                        <a:effectLst/>
                        <a:latin typeface="Verdana"/>
                      </a:endParaRPr>
                    </a:p>
                  </a:txBody>
                  <a:tcPr marL="5765" marR="5765" marT="5765" marB="0"/>
                </a:tc>
                <a:extLst>
                  <a:ext uri="{0D108BD9-81ED-4DB2-BD59-A6C34878D82A}">
                    <a16:rowId xmlns:a16="http://schemas.microsoft.com/office/drawing/2014/main" val="10021"/>
                  </a:ext>
                </a:extLst>
              </a:tr>
              <a:tr h="125031">
                <a:tc>
                  <a:txBody>
                    <a:bodyPr/>
                    <a:lstStyle/>
                    <a:p>
                      <a:pPr algn="ctr" fontAlgn="t"/>
                      <a:r>
                        <a:rPr lang="de-DE" sz="1050" u="none" strike="noStrike" dirty="0" smtClean="0">
                          <a:effectLst/>
                        </a:rPr>
                        <a:t>Öffentlichkeitsarbeit</a:t>
                      </a:r>
                      <a:endParaRPr lang="de-DE" sz="1050" b="0" i="0" u="none" strike="noStrike" dirty="0">
                        <a:solidFill>
                          <a:srgbClr val="000000"/>
                        </a:solidFill>
                        <a:effectLst/>
                        <a:latin typeface="Verdana"/>
                      </a:endParaRPr>
                    </a:p>
                  </a:txBody>
                  <a:tcPr marL="5765" marR="5765" marT="5765" marB="0">
                    <a:solidFill>
                      <a:schemeClr val="tx2">
                        <a:lumMod val="20000"/>
                        <a:lumOff val="80000"/>
                      </a:schemeClr>
                    </a:solidFill>
                  </a:tcPr>
                </a:tc>
                <a:tc>
                  <a:txBody>
                    <a:bodyPr/>
                    <a:lstStyle/>
                    <a:p>
                      <a:pPr algn="ctr" fontAlgn="t"/>
                      <a:r>
                        <a:rPr lang="de-DE" sz="1050" u="none" strike="noStrike" dirty="0" smtClean="0">
                          <a:effectLst/>
                        </a:rPr>
                        <a:t>Öffentlichkeitsarbeit</a:t>
                      </a:r>
                      <a:endParaRPr lang="de-DE" sz="1050" b="0" i="0" u="none" strike="noStrike" dirty="0">
                        <a:solidFill>
                          <a:srgbClr val="000000"/>
                        </a:solidFill>
                        <a:effectLst/>
                        <a:latin typeface="Verdana"/>
                      </a:endParaRPr>
                    </a:p>
                  </a:txBody>
                  <a:tcPr marL="5765" marR="5765" marT="5765" marB="0">
                    <a:solidFill>
                      <a:schemeClr val="tx2">
                        <a:lumMod val="20000"/>
                        <a:lumOff val="80000"/>
                      </a:schemeClr>
                    </a:solidFill>
                  </a:tcPr>
                </a:tc>
                <a:tc>
                  <a:txBody>
                    <a:bodyPr/>
                    <a:lstStyle/>
                    <a:p>
                      <a:pPr algn="ctr" fontAlgn="t"/>
                      <a:r>
                        <a:rPr lang="de-DE" sz="1050" u="none" strike="noStrike" dirty="0" smtClean="0">
                          <a:effectLst/>
                        </a:rPr>
                        <a:t>Öffentlichkeitsarbeit</a:t>
                      </a:r>
                      <a:endParaRPr lang="de-DE" sz="1050" b="0" i="0" u="none" strike="noStrike" dirty="0">
                        <a:solidFill>
                          <a:srgbClr val="000000"/>
                        </a:solidFill>
                        <a:effectLst/>
                        <a:latin typeface="Verdana"/>
                      </a:endParaRPr>
                    </a:p>
                  </a:txBody>
                  <a:tcPr marL="5765" marR="5765" marT="5765" marB="0">
                    <a:solidFill>
                      <a:schemeClr val="tx2">
                        <a:lumMod val="20000"/>
                        <a:lumOff val="80000"/>
                      </a:schemeClr>
                    </a:solidFill>
                  </a:tcPr>
                </a:tc>
                <a:extLst>
                  <a:ext uri="{0D108BD9-81ED-4DB2-BD59-A6C34878D82A}">
                    <a16:rowId xmlns:a16="http://schemas.microsoft.com/office/drawing/2014/main" val="10022"/>
                  </a:ext>
                </a:extLst>
              </a:tr>
              <a:tr h="125031">
                <a:tc>
                  <a:txBody>
                    <a:bodyPr/>
                    <a:lstStyle/>
                    <a:p>
                      <a:pPr algn="ctr" fontAlgn="t"/>
                      <a:r>
                        <a:rPr lang="de-DE" sz="1050" u="none" strike="noStrike">
                          <a:effectLst/>
                        </a:rPr>
                        <a:t> </a:t>
                      </a:r>
                      <a:endParaRPr lang="de-DE" sz="1050" b="1" i="0" u="none" strike="noStrike">
                        <a:solidFill>
                          <a:srgbClr val="000000"/>
                        </a:solidFill>
                        <a:effectLst/>
                        <a:latin typeface="Verdana"/>
                      </a:endParaRPr>
                    </a:p>
                  </a:txBody>
                  <a:tcPr marL="5765" marR="5765" marT="5765" marB="0"/>
                </a:tc>
                <a:tc>
                  <a:txBody>
                    <a:bodyPr/>
                    <a:lstStyle/>
                    <a:p>
                      <a:pPr algn="ctr" fontAlgn="t"/>
                      <a:r>
                        <a:rPr lang="de-DE" sz="1050" u="none" strike="noStrike">
                          <a:effectLst/>
                        </a:rPr>
                        <a:t> </a:t>
                      </a:r>
                      <a:endParaRPr lang="de-DE" sz="1050" b="1" i="0" u="none" strike="noStrike">
                        <a:solidFill>
                          <a:srgbClr val="000000"/>
                        </a:solidFill>
                        <a:effectLst/>
                        <a:latin typeface="Verdana"/>
                      </a:endParaRPr>
                    </a:p>
                  </a:txBody>
                  <a:tcPr marL="5765" marR="5765" marT="5765" marB="0"/>
                </a:tc>
                <a:tc>
                  <a:txBody>
                    <a:bodyPr/>
                    <a:lstStyle/>
                    <a:p>
                      <a:pPr algn="ctr" fontAlgn="t"/>
                      <a:r>
                        <a:rPr lang="de-DE" sz="1050" u="none" strike="noStrike" dirty="0">
                          <a:effectLst/>
                        </a:rPr>
                        <a:t> </a:t>
                      </a:r>
                      <a:endParaRPr lang="de-DE" sz="1050" b="1" i="0" u="none" strike="noStrike" dirty="0">
                        <a:solidFill>
                          <a:srgbClr val="000000"/>
                        </a:solidFill>
                        <a:effectLst/>
                        <a:latin typeface="Verdana"/>
                      </a:endParaRPr>
                    </a:p>
                  </a:txBody>
                  <a:tcPr marL="5765" marR="5765" marT="5765" marB="0"/>
                </a:tc>
                <a:extLst>
                  <a:ext uri="{0D108BD9-81ED-4DB2-BD59-A6C34878D82A}">
                    <a16:rowId xmlns:a16="http://schemas.microsoft.com/office/drawing/2014/main" val="10023"/>
                  </a:ext>
                </a:extLst>
              </a:tr>
              <a:tr h="208335">
                <a:tc>
                  <a:txBody>
                    <a:bodyPr/>
                    <a:lstStyle/>
                    <a:p>
                      <a:pPr algn="ctr" fontAlgn="t"/>
                      <a:r>
                        <a:rPr lang="de-DE" sz="1050" u="none" strike="noStrike">
                          <a:effectLst/>
                        </a:rPr>
                        <a:t> </a:t>
                      </a:r>
                      <a:endParaRPr lang="de-DE" sz="1050" b="0" i="0" u="none" strike="noStrike">
                        <a:solidFill>
                          <a:srgbClr val="000000"/>
                        </a:solidFill>
                        <a:effectLst/>
                        <a:latin typeface="Verdana"/>
                      </a:endParaRPr>
                    </a:p>
                  </a:txBody>
                  <a:tcPr marL="5765" marR="5765" marT="5765" marB="0">
                    <a:solidFill>
                      <a:schemeClr val="tx2">
                        <a:lumMod val="20000"/>
                        <a:lumOff val="80000"/>
                      </a:schemeClr>
                    </a:solidFill>
                  </a:tcPr>
                </a:tc>
                <a:tc>
                  <a:txBody>
                    <a:bodyPr/>
                    <a:lstStyle/>
                    <a:p>
                      <a:pPr algn="ctr" fontAlgn="t"/>
                      <a:r>
                        <a:rPr lang="de-DE" sz="1050" u="none" strike="noStrike" dirty="0" smtClean="0">
                          <a:effectLst/>
                        </a:rPr>
                        <a:t>Chancengleichheitsmaßnahmen </a:t>
                      </a:r>
                      <a:endParaRPr lang="de-DE" sz="1050" b="0" i="0" u="none" strike="noStrike" dirty="0">
                        <a:solidFill>
                          <a:srgbClr val="000000"/>
                        </a:solidFill>
                        <a:effectLst/>
                        <a:latin typeface="Verdana"/>
                      </a:endParaRPr>
                    </a:p>
                  </a:txBody>
                  <a:tcPr marL="5765" marR="5765" marT="5765" marB="0">
                    <a:solidFill>
                      <a:schemeClr val="tx2">
                        <a:lumMod val="20000"/>
                        <a:lumOff val="80000"/>
                      </a:schemeClr>
                    </a:solidFill>
                  </a:tcPr>
                </a:tc>
                <a:tc>
                  <a:txBody>
                    <a:bodyPr/>
                    <a:lstStyle/>
                    <a:p>
                      <a:pPr algn="ctr" fontAlgn="t"/>
                      <a:r>
                        <a:rPr lang="de-DE" sz="1050" u="none" strike="noStrike" dirty="0" smtClean="0">
                          <a:effectLst/>
                        </a:rPr>
                        <a:t>Chancengleichheitsmaßnahmen</a:t>
                      </a:r>
                      <a:endParaRPr lang="de-DE" sz="1050" b="0" i="0" u="none" strike="noStrike" dirty="0">
                        <a:solidFill>
                          <a:srgbClr val="000000"/>
                        </a:solidFill>
                        <a:effectLst/>
                        <a:latin typeface="Verdana"/>
                      </a:endParaRPr>
                    </a:p>
                  </a:txBody>
                  <a:tcPr marL="5765" marR="5765" marT="5765" marB="0">
                    <a:solidFill>
                      <a:schemeClr val="tx2">
                        <a:lumMod val="20000"/>
                        <a:lumOff val="80000"/>
                      </a:schemeClr>
                    </a:solidFill>
                  </a:tcPr>
                </a:tc>
                <a:extLst>
                  <a:ext uri="{0D108BD9-81ED-4DB2-BD59-A6C34878D82A}">
                    <a16:rowId xmlns:a16="http://schemas.microsoft.com/office/drawing/2014/main" val="10024"/>
                  </a:ext>
                </a:extLst>
              </a:tr>
              <a:tr h="125031">
                <a:tc>
                  <a:txBody>
                    <a:bodyPr/>
                    <a:lstStyle/>
                    <a:p>
                      <a:pPr algn="l" fontAlgn="b"/>
                      <a:endParaRPr lang="de-DE" sz="900" b="0" i="0" u="none" strike="noStrike" dirty="0">
                        <a:solidFill>
                          <a:srgbClr val="000000"/>
                        </a:solidFill>
                        <a:effectLst/>
                        <a:latin typeface="Calibri"/>
                      </a:endParaRPr>
                    </a:p>
                  </a:txBody>
                  <a:tcPr marL="5765" marR="5765" marT="5765" marB="0" anchor="b"/>
                </a:tc>
                <a:tc>
                  <a:txBody>
                    <a:bodyPr/>
                    <a:lstStyle/>
                    <a:p>
                      <a:pPr algn="l" fontAlgn="b"/>
                      <a:endParaRPr lang="de-DE" sz="900" b="0" i="0" u="none" strike="noStrike">
                        <a:solidFill>
                          <a:srgbClr val="000000"/>
                        </a:solidFill>
                        <a:effectLst/>
                        <a:latin typeface="Calibri"/>
                      </a:endParaRPr>
                    </a:p>
                  </a:txBody>
                  <a:tcPr marL="5765" marR="5765" marT="5765" marB="0" anchor="b"/>
                </a:tc>
                <a:tc>
                  <a:txBody>
                    <a:bodyPr/>
                    <a:lstStyle/>
                    <a:p>
                      <a:pPr algn="l" fontAlgn="b"/>
                      <a:endParaRPr lang="de-DE" sz="900" b="0" i="0" u="none" strike="noStrike" dirty="0">
                        <a:solidFill>
                          <a:srgbClr val="000000"/>
                        </a:solidFill>
                        <a:effectLst/>
                        <a:latin typeface="Calibri"/>
                      </a:endParaRPr>
                    </a:p>
                  </a:txBody>
                  <a:tcPr marL="5765" marR="5765" marT="5765" marB="0" anchor="b"/>
                </a:tc>
                <a:extLst>
                  <a:ext uri="{0D108BD9-81ED-4DB2-BD59-A6C34878D82A}">
                    <a16:rowId xmlns:a16="http://schemas.microsoft.com/office/drawing/2014/main" val="10025"/>
                  </a:ext>
                </a:extLst>
              </a:tr>
            </a:tbl>
          </a:graphicData>
        </a:graphic>
      </p:graphicFrame>
      <p:sp>
        <p:nvSpPr>
          <p:cNvPr id="24689" name="Datumsplatzhalter 6"/>
          <p:cNvSpPr>
            <a:spLocks noGrp="1"/>
          </p:cNvSpPr>
          <p:nvPr>
            <p:ph type="dt" sz="quarter" idx="24"/>
          </p:nvPr>
        </p:nvSpPr>
        <p:spPr bwMode="auto">
          <a:noFill/>
          <a:ln>
            <a:miter lim="800000"/>
            <a:headEnd/>
            <a:tailEnd/>
          </a:ln>
        </p:spPr>
        <p:txBody>
          <a:bodyPr/>
          <a:lstStyle/>
          <a:p>
            <a:r>
              <a:rPr lang="de-DE">
                <a:latin typeface="Arial" charset="0"/>
                <a:ea typeface="ＭＳ Ｐゴシック"/>
                <a:cs typeface="Arial" charset="0"/>
              </a:rPr>
              <a:t>HWR, 11.12.2012</a:t>
            </a:r>
          </a:p>
        </p:txBody>
      </p:sp>
      <p:sp>
        <p:nvSpPr>
          <p:cNvPr id="24690" name="Fußzeilenplatzhalter 1"/>
          <p:cNvSpPr>
            <a:spLocks noGrp="1"/>
          </p:cNvSpPr>
          <p:nvPr>
            <p:ph type="ftr" sz="quarter" idx="23"/>
          </p:nvPr>
        </p:nvSpPr>
        <p:spPr bwMode="auto">
          <a:noFill/>
          <a:ln>
            <a:miter lim="800000"/>
            <a:headEnd/>
            <a:tailEnd/>
          </a:ln>
        </p:spPr>
        <p:txBody>
          <a:bodyPr/>
          <a:lstStyle/>
          <a:p>
            <a:r>
              <a:rPr lang="de-DE">
                <a:latin typeface="Arial" charset="0"/>
                <a:ea typeface="ＭＳ Ｐゴシック"/>
                <a:cs typeface="Arial" charset="0"/>
              </a:rPr>
              <a:t>Die Förderverfahren der DFG / Volker Kreutzer</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el 4"/>
          <p:cNvSpPr>
            <a:spLocks noGrp="1"/>
          </p:cNvSpPr>
          <p:nvPr>
            <p:ph type="title"/>
          </p:nvPr>
        </p:nvSpPr>
        <p:spPr/>
        <p:txBody>
          <a:bodyPr/>
          <a:lstStyle/>
          <a:p>
            <a:r>
              <a:rPr lang="de-DE" smtClean="0">
                <a:latin typeface="Arial" charset="0"/>
                <a:ea typeface="ＭＳ Ｐゴシック"/>
                <a:cs typeface="Arial" charset="0"/>
              </a:rPr>
              <a:t>Forschungsprojekte</a:t>
            </a:r>
          </a:p>
        </p:txBody>
      </p:sp>
      <p:sp>
        <p:nvSpPr>
          <p:cNvPr id="25602" name="Textplatzhalter 5"/>
          <p:cNvSpPr>
            <a:spLocks noGrp="1"/>
          </p:cNvSpPr>
          <p:nvPr>
            <p:ph type="body" sz="quarter" idx="19"/>
          </p:nvPr>
        </p:nvSpPr>
        <p:spPr>
          <a:xfrm>
            <a:off x="647700" y="720725"/>
            <a:ext cx="7920038" cy="269875"/>
          </a:xfrm>
        </p:spPr>
        <p:txBody>
          <a:bodyPr/>
          <a:lstStyle/>
          <a:p>
            <a:pPr>
              <a:spcAft>
                <a:spcPct val="0"/>
              </a:spcAft>
            </a:pPr>
            <a:r>
              <a:rPr lang="de-DE" smtClean="0">
                <a:latin typeface="Arial" charset="0"/>
                <a:ea typeface="ＭＳ Ｐゴシック"/>
                <a:cs typeface="Arial" charset="0"/>
              </a:rPr>
              <a:t>Systematik der Merkblätter</a:t>
            </a:r>
          </a:p>
        </p:txBody>
      </p:sp>
      <p:pic>
        <p:nvPicPr>
          <p:cNvPr id="25603" name="Picture 5"/>
          <p:cNvPicPr>
            <a:picLocks noChangeAspect="1" noChangeArrowheads="1"/>
          </p:cNvPicPr>
          <p:nvPr/>
        </p:nvPicPr>
        <p:blipFill>
          <a:blip r:embed="rId2"/>
          <a:srcRect/>
          <a:stretch>
            <a:fillRect/>
          </a:stretch>
        </p:blipFill>
        <p:spPr bwMode="auto">
          <a:xfrm>
            <a:off x="785813" y="1500188"/>
            <a:ext cx="7115175" cy="4640262"/>
          </a:xfrm>
          <a:prstGeom prst="rect">
            <a:avLst/>
          </a:prstGeom>
          <a:noFill/>
          <a:ln w="9525">
            <a:noFill/>
            <a:miter lim="800000"/>
            <a:headEnd/>
            <a:tailEnd/>
          </a:ln>
        </p:spPr>
      </p:pic>
      <p:sp>
        <p:nvSpPr>
          <p:cNvPr id="25604" name="Datumsplatzhalter 6"/>
          <p:cNvSpPr>
            <a:spLocks noGrp="1"/>
          </p:cNvSpPr>
          <p:nvPr>
            <p:ph type="dt" sz="quarter" idx="21"/>
          </p:nvPr>
        </p:nvSpPr>
        <p:spPr bwMode="auto">
          <a:noFill/>
          <a:ln>
            <a:miter lim="800000"/>
            <a:headEnd/>
            <a:tailEnd/>
          </a:ln>
        </p:spPr>
        <p:txBody>
          <a:bodyPr/>
          <a:lstStyle/>
          <a:p>
            <a:r>
              <a:rPr lang="de-DE">
                <a:latin typeface="Arial" charset="0"/>
                <a:ea typeface="ＭＳ Ｐゴシック"/>
                <a:cs typeface="Arial" charset="0"/>
              </a:rPr>
              <a:t>HWR, 11.12.2012</a:t>
            </a:r>
          </a:p>
        </p:txBody>
      </p:sp>
      <p:sp>
        <p:nvSpPr>
          <p:cNvPr id="25605" name="Fußzeilenplatzhalter 1"/>
          <p:cNvSpPr>
            <a:spLocks noGrp="1"/>
          </p:cNvSpPr>
          <p:nvPr>
            <p:ph type="ftr" sz="quarter" idx="20"/>
          </p:nvPr>
        </p:nvSpPr>
        <p:spPr bwMode="auto">
          <a:noFill/>
          <a:ln>
            <a:miter lim="800000"/>
            <a:headEnd/>
            <a:tailEnd/>
          </a:ln>
        </p:spPr>
        <p:txBody>
          <a:bodyPr/>
          <a:lstStyle/>
          <a:p>
            <a:r>
              <a:rPr lang="de-DE">
                <a:latin typeface="Arial" charset="0"/>
                <a:ea typeface="ＭＳ Ｐゴシック"/>
                <a:cs typeface="Arial" charset="0"/>
              </a:rPr>
              <a:t>Die Förderverfahren der DFG / Volker Kreutzer</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el 3"/>
          <p:cNvSpPr>
            <a:spLocks noGrp="1"/>
          </p:cNvSpPr>
          <p:nvPr>
            <p:ph type="title"/>
          </p:nvPr>
        </p:nvSpPr>
        <p:spPr>
          <a:xfrm>
            <a:off x="639763" y="417513"/>
            <a:ext cx="7920037" cy="269875"/>
          </a:xfrm>
        </p:spPr>
        <p:txBody>
          <a:bodyPr/>
          <a:lstStyle/>
          <a:p>
            <a:r>
              <a:rPr lang="de-DE" smtClean="0">
                <a:latin typeface="Arial" charset="0"/>
                <a:ea typeface="ＭＳ Ｐゴシック"/>
                <a:cs typeface="Arial" charset="0"/>
              </a:rPr>
              <a:t>Forschungsprojekte</a:t>
            </a:r>
          </a:p>
        </p:txBody>
      </p:sp>
      <p:sp>
        <p:nvSpPr>
          <p:cNvPr id="26626" name="Textplatzhalter 4"/>
          <p:cNvSpPr>
            <a:spLocks noGrp="1"/>
          </p:cNvSpPr>
          <p:nvPr>
            <p:ph type="body" sz="quarter" idx="22"/>
          </p:nvPr>
        </p:nvSpPr>
        <p:spPr>
          <a:xfrm>
            <a:off x="647700" y="720725"/>
            <a:ext cx="7920038" cy="269875"/>
          </a:xfrm>
        </p:spPr>
        <p:txBody>
          <a:bodyPr/>
          <a:lstStyle/>
          <a:p>
            <a:pPr>
              <a:lnSpc>
                <a:spcPct val="150000"/>
              </a:lnSpc>
              <a:spcAft>
                <a:spcPct val="0"/>
              </a:spcAft>
            </a:pPr>
            <a:r>
              <a:rPr lang="de-DE" smtClean="0">
                <a:latin typeface="Arial" charset="0"/>
                <a:ea typeface="ＭＳ Ｐゴシック"/>
                <a:cs typeface="Arial" charset="0"/>
              </a:rPr>
              <a:t>Module im Einzelnen</a:t>
            </a:r>
            <a:endParaRPr lang="de-DE" sz="900" smtClean="0">
              <a:latin typeface="Arial" charset="0"/>
              <a:ea typeface="ＭＳ Ｐゴシック"/>
              <a:cs typeface="Arial" charset="0"/>
            </a:endParaRPr>
          </a:p>
        </p:txBody>
      </p:sp>
      <p:sp>
        <p:nvSpPr>
          <p:cNvPr id="26627" name="Inhaltsplatzhalter 5"/>
          <p:cNvSpPr>
            <a:spLocks noGrp="1"/>
          </p:cNvSpPr>
          <p:nvPr>
            <p:ph sz="quarter" idx="15"/>
          </p:nvPr>
        </p:nvSpPr>
        <p:spPr>
          <a:xfrm>
            <a:off x="215900" y="1643063"/>
            <a:ext cx="6284913" cy="4521200"/>
          </a:xfrm>
        </p:spPr>
        <p:txBody>
          <a:bodyPr/>
          <a:lstStyle/>
          <a:p>
            <a:endParaRPr lang="de-DE" smtClean="0">
              <a:latin typeface="Arial" charset="0"/>
              <a:ea typeface="ＭＳ Ｐゴシック"/>
              <a:cs typeface="Arial" charset="0"/>
            </a:endParaRPr>
          </a:p>
          <a:p>
            <a:pPr lvl="1">
              <a:buFont typeface="Arial" charset="0"/>
              <a:buNone/>
            </a:pPr>
            <a:endParaRPr lang="de-DE" smtClean="0">
              <a:latin typeface="Arial" charset="0"/>
              <a:ea typeface="ＭＳ Ｐゴシック"/>
              <a:cs typeface="Arial" charset="0"/>
            </a:endParaRPr>
          </a:p>
          <a:p>
            <a:endParaRPr lang="de-DE" smtClean="0">
              <a:latin typeface="Arial" charset="0"/>
              <a:ea typeface="ＭＳ Ｐゴシック"/>
              <a:cs typeface="Arial" charset="0"/>
            </a:endParaRPr>
          </a:p>
        </p:txBody>
      </p:sp>
      <p:graphicFrame>
        <p:nvGraphicFramePr>
          <p:cNvPr id="10" name="Bildplatzhalter 9"/>
          <p:cNvGraphicFramePr>
            <a:graphicFrameLocks noGrp="1"/>
          </p:cNvGraphicFramePr>
          <p:nvPr>
            <p:ph type="pic" sz="quarter" idx="18"/>
          </p:nvPr>
        </p:nvGraphicFramePr>
        <p:xfrm>
          <a:off x="428596" y="1928805"/>
          <a:ext cx="2271196" cy="3660437"/>
        </p:xfrm>
        <a:graphic>
          <a:graphicData uri="http://schemas.openxmlformats.org/drawingml/2006/table">
            <a:tbl>
              <a:tblPr firstRow="1" bandRow="1">
                <a:tableStyleId>{2D5ABB26-0587-4C30-8999-92F81FD0307C}</a:tableStyleId>
              </a:tblPr>
              <a:tblGrid>
                <a:gridCol w="2271196">
                  <a:extLst>
                    <a:ext uri="{9D8B030D-6E8A-4147-A177-3AD203B41FA5}">
                      <a16:colId xmlns:a16="http://schemas.microsoft.com/office/drawing/2014/main" val="20000"/>
                    </a:ext>
                  </a:extLst>
                </a:gridCol>
              </a:tblGrid>
              <a:tr h="542287">
                <a:tc>
                  <a:txBody>
                    <a:bodyPr/>
                    <a:lstStyle/>
                    <a:p>
                      <a:r>
                        <a:rPr lang="de-DE" sz="1000" dirty="0" smtClean="0"/>
                        <a:t>Basismodul</a:t>
                      </a:r>
                      <a:endParaRPr lang="de-DE" sz="1000" dirty="0"/>
                    </a:p>
                  </a:txBody>
                  <a:tcPr anchor="ctr">
                    <a:lnL>
                      <a:noFill/>
                    </a:lnL>
                    <a:lnR>
                      <a:noFill/>
                    </a:lnR>
                    <a:lnT>
                      <a:noFill/>
                    </a:lnT>
                    <a:lnB>
                      <a:noFill/>
                    </a:lnB>
                    <a:lnTlToBr w="12700" cmpd="sng">
                      <a:noFill/>
                      <a:prstDash val="solid"/>
                    </a:lnTlToBr>
                    <a:lnBlToTr w="12700" cmpd="sng">
                      <a:noFill/>
                      <a:prstDash val="solid"/>
                    </a:lnBlToTr>
                    <a:cell3D prstMaterial="dkEdge">
                      <a:bevel/>
                      <a:lightRig rig="flood" dir="t"/>
                    </a:cell3D>
                    <a:solidFill>
                      <a:schemeClr val="accent4">
                        <a:lumMod val="40000"/>
                        <a:lumOff val="60000"/>
                      </a:schemeClr>
                    </a:solidFill>
                  </a:tcPr>
                </a:tc>
                <a:extLst>
                  <a:ext uri="{0D108BD9-81ED-4DB2-BD59-A6C34878D82A}">
                    <a16:rowId xmlns:a16="http://schemas.microsoft.com/office/drawing/2014/main" val="10000"/>
                  </a:ext>
                </a:extLst>
              </a:tr>
              <a:tr h="542287">
                <a:tc>
                  <a:txBody>
                    <a:bodyPr/>
                    <a:lstStyle/>
                    <a:p>
                      <a:r>
                        <a:rPr lang="de-DE" sz="1000" dirty="0" smtClean="0"/>
                        <a:t>Eigene Stelle</a:t>
                      </a:r>
                      <a:endParaRPr lang="de-DE" sz="1000" dirty="0"/>
                    </a:p>
                  </a:txBody>
                  <a:tcPr anchor="ctr">
                    <a:lnL>
                      <a:noFill/>
                    </a:lnL>
                    <a:lnR>
                      <a:noFill/>
                    </a:lnR>
                    <a:lnT>
                      <a:noFill/>
                    </a:lnT>
                    <a:lnB>
                      <a:noFill/>
                    </a:lnB>
                    <a:lnTlToBr w="12700" cmpd="sng">
                      <a:noFill/>
                      <a:prstDash val="solid"/>
                    </a:lnTlToBr>
                    <a:lnBlToTr w="12700" cmpd="sng">
                      <a:noFill/>
                      <a:prstDash val="solid"/>
                    </a:lnBlToTr>
                    <a:cell3D prstMaterial="dkEdge">
                      <a:bevel/>
                      <a:lightRig rig="flood" dir="t"/>
                    </a:cell3D>
                    <a:solidFill>
                      <a:schemeClr val="tx2">
                        <a:lumMod val="20000"/>
                        <a:lumOff val="80000"/>
                      </a:schemeClr>
                    </a:solidFill>
                  </a:tcPr>
                </a:tc>
                <a:extLst>
                  <a:ext uri="{0D108BD9-81ED-4DB2-BD59-A6C34878D82A}">
                    <a16:rowId xmlns:a16="http://schemas.microsoft.com/office/drawing/2014/main" val="10001"/>
                  </a:ext>
                </a:extLst>
              </a:tr>
              <a:tr h="542287">
                <a:tc>
                  <a:txBody>
                    <a:bodyPr/>
                    <a:lstStyle/>
                    <a:p>
                      <a:r>
                        <a:rPr lang="de-DE" sz="1000" dirty="0" smtClean="0"/>
                        <a:t>Vertretung</a:t>
                      </a:r>
                      <a:endParaRPr lang="de-DE" sz="1000" dirty="0"/>
                    </a:p>
                  </a:txBody>
                  <a:tcPr anchor="ctr">
                    <a:lnL>
                      <a:noFill/>
                    </a:lnL>
                    <a:lnR>
                      <a:noFill/>
                    </a:lnR>
                    <a:lnT>
                      <a:noFill/>
                    </a:lnT>
                    <a:lnB>
                      <a:noFill/>
                    </a:lnB>
                    <a:lnTlToBr w="12700" cmpd="sng">
                      <a:noFill/>
                      <a:prstDash val="solid"/>
                    </a:lnTlToBr>
                    <a:lnBlToTr w="12700" cmpd="sng">
                      <a:noFill/>
                      <a:prstDash val="solid"/>
                    </a:lnBlToTr>
                    <a:cell3D prstMaterial="dkEdge">
                      <a:bevel/>
                      <a:lightRig rig="flood" dir="t"/>
                    </a:cell3D>
                    <a:solidFill>
                      <a:schemeClr val="tx2">
                        <a:lumMod val="20000"/>
                        <a:lumOff val="80000"/>
                      </a:schemeClr>
                    </a:solidFill>
                  </a:tcPr>
                </a:tc>
                <a:extLst>
                  <a:ext uri="{0D108BD9-81ED-4DB2-BD59-A6C34878D82A}">
                    <a16:rowId xmlns:a16="http://schemas.microsoft.com/office/drawing/2014/main" val="10002"/>
                  </a:ext>
                </a:extLst>
              </a:tr>
              <a:tr h="542287">
                <a:tc>
                  <a:txBody>
                    <a:bodyPr/>
                    <a:lstStyle/>
                    <a:p>
                      <a:r>
                        <a:rPr lang="de-DE" sz="1000" dirty="0" smtClean="0"/>
                        <a:t>Rotationsstellen</a:t>
                      </a:r>
                      <a:endParaRPr lang="de-DE" sz="1000" dirty="0"/>
                    </a:p>
                  </a:txBody>
                  <a:tcPr anchor="ctr">
                    <a:lnL>
                      <a:noFill/>
                    </a:lnL>
                    <a:lnR>
                      <a:noFill/>
                    </a:lnR>
                    <a:lnT>
                      <a:noFill/>
                    </a:lnT>
                    <a:lnB>
                      <a:noFill/>
                    </a:lnB>
                    <a:lnTlToBr w="12700" cmpd="sng">
                      <a:noFill/>
                      <a:prstDash val="solid"/>
                    </a:lnTlToBr>
                    <a:lnBlToTr w="12700" cmpd="sng">
                      <a:noFill/>
                      <a:prstDash val="solid"/>
                    </a:lnBlToTr>
                    <a:cell3D prstMaterial="dkEdge">
                      <a:bevel/>
                      <a:lightRig rig="flood" dir="t"/>
                    </a:cell3D>
                    <a:solidFill>
                      <a:schemeClr val="tx2">
                        <a:lumMod val="20000"/>
                        <a:lumOff val="80000"/>
                      </a:schemeClr>
                    </a:solidFill>
                  </a:tcPr>
                </a:tc>
                <a:extLst>
                  <a:ext uri="{0D108BD9-81ED-4DB2-BD59-A6C34878D82A}">
                    <a16:rowId xmlns:a16="http://schemas.microsoft.com/office/drawing/2014/main" val="10003"/>
                  </a:ext>
                </a:extLst>
              </a:tr>
              <a:tr h="486254">
                <a:tc>
                  <a:txBody>
                    <a:bodyPr/>
                    <a:lstStyle/>
                    <a:p>
                      <a:r>
                        <a:rPr lang="de-DE" sz="1000" dirty="0" smtClean="0"/>
                        <a:t>Mercator-</a:t>
                      </a:r>
                      <a:r>
                        <a:rPr lang="de-DE" sz="1000" dirty="0" err="1" smtClean="0"/>
                        <a:t>Fellow</a:t>
                      </a:r>
                      <a:endParaRPr lang="de-DE" sz="1000" dirty="0"/>
                    </a:p>
                  </a:txBody>
                  <a:tcPr anchor="ctr">
                    <a:lnL>
                      <a:noFill/>
                    </a:lnL>
                    <a:lnR>
                      <a:noFill/>
                    </a:lnR>
                    <a:lnT>
                      <a:noFill/>
                    </a:lnT>
                    <a:lnB>
                      <a:noFill/>
                    </a:lnB>
                    <a:lnTlToBr w="12700" cmpd="sng">
                      <a:noFill/>
                      <a:prstDash val="solid"/>
                    </a:lnTlToBr>
                    <a:lnBlToTr w="12700" cmpd="sng">
                      <a:noFill/>
                      <a:prstDash val="solid"/>
                    </a:lnBlToTr>
                    <a:cell3D prstMaterial="dkEdge">
                      <a:bevel/>
                      <a:lightRig rig="flood" dir="t"/>
                    </a:cell3D>
                    <a:solidFill>
                      <a:schemeClr val="tx2">
                        <a:lumMod val="20000"/>
                        <a:lumOff val="80000"/>
                      </a:schemeClr>
                    </a:solidFill>
                  </a:tcPr>
                </a:tc>
                <a:extLst>
                  <a:ext uri="{0D108BD9-81ED-4DB2-BD59-A6C34878D82A}">
                    <a16:rowId xmlns:a16="http://schemas.microsoft.com/office/drawing/2014/main" val="10004"/>
                  </a:ext>
                </a:extLst>
              </a:tr>
              <a:tr h="542287">
                <a:tc>
                  <a:txBody>
                    <a:bodyPr/>
                    <a:lstStyle/>
                    <a:p>
                      <a:r>
                        <a:rPr lang="de-DE" sz="1000" dirty="0" err="1" smtClean="0"/>
                        <a:t>proj</a:t>
                      </a:r>
                      <a:r>
                        <a:rPr lang="de-DE" sz="1000" dirty="0" smtClean="0"/>
                        <a:t>. Workshops</a:t>
                      </a:r>
                      <a:endParaRPr lang="de-DE" sz="1000" dirty="0"/>
                    </a:p>
                  </a:txBody>
                  <a:tcPr anchor="ctr">
                    <a:lnL>
                      <a:noFill/>
                    </a:lnL>
                    <a:lnR>
                      <a:noFill/>
                    </a:lnR>
                    <a:lnT>
                      <a:noFill/>
                    </a:lnT>
                    <a:lnB>
                      <a:noFill/>
                    </a:lnB>
                    <a:lnTlToBr w="12700" cmpd="sng">
                      <a:noFill/>
                      <a:prstDash val="solid"/>
                    </a:lnTlToBr>
                    <a:lnBlToTr w="12700" cmpd="sng">
                      <a:noFill/>
                      <a:prstDash val="solid"/>
                    </a:lnBlToTr>
                    <a:cell3D prstMaterial="dkEdge">
                      <a:bevel/>
                      <a:lightRig rig="flood" dir="t"/>
                    </a:cell3D>
                    <a:solidFill>
                      <a:schemeClr val="tx2">
                        <a:lumMod val="20000"/>
                        <a:lumOff val="80000"/>
                      </a:schemeClr>
                    </a:solidFill>
                  </a:tcPr>
                </a:tc>
                <a:extLst>
                  <a:ext uri="{0D108BD9-81ED-4DB2-BD59-A6C34878D82A}">
                    <a16:rowId xmlns:a16="http://schemas.microsoft.com/office/drawing/2014/main" val="10005"/>
                  </a:ext>
                </a:extLst>
              </a:tr>
              <a:tr h="462748">
                <a:tc>
                  <a:txBody>
                    <a:bodyPr/>
                    <a:lstStyle/>
                    <a:p>
                      <a:r>
                        <a:rPr lang="de-DE" sz="1000" dirty="0" smtClean="0"/>
                        <a:t>Öffentlichkeitsarbeit</a:t>
                      </a:r>
                      <a:endParaRPr lang="de-DE" sz="1000" dirty="0"/>
                    </a:p>
                  </a:txBody>
                  <a:tcPr anchor="ctr">
                    <a:lnL>
                      <a:noFill/>
                    </a:lnL>
                    <a:lnR>
                      <a:noFill/>
                    </a:lnR>
                    <a:lnT>
                      <a:noFill/>
                    </a:lnT>
                    <a:lnB>
                      <a:noFill/>
                    </a:lnB>
                    <a:lnTlToBr w="12700" cmpd="sng">
                      <a:noFill/>
                      <a:prstDash val="solid"/>
                    </a:lnTlToBr>
                    <a:lnBlToTr w="12700" cmpd="sng">
                      <a:noFill/>
                      <a:prstDash val="solid"/>
                    </a:lnBlToTr>
                    <a:cell3D prstMaterial="dkEdge">
                      <a:bevel/>
                      <a:lightRig rig="flood" dir="t"/>
                    </a:cell3D>
                    <a:solidFill>
                      <a:schemeClr val="tx2">
                        <a:lumMod val="20000"/>
                        <a:lumOff val="80000"/>
                      </a:schemeClr>
                    </a:solidFill>
                  </a:tcPr>
                </a:tc>
                <a:extLst>
                  <a:ext uri="{0D108BD9-81ED-4DB2-BD59-A6C34878D82A}">
                    <a16:rowId xmlns:a16="http://schemas.microsoft.com/office/drawing/2014/main" val="10006"/>
                  </a:ext>
                </a:extLst>
              </a:tr>
            </a:tbl>
          </a:graphicData>
        </a:graphic>
      </p:graphicFrame>
      <p:sp>
        <p:nvSpPr>
          <p:cNvPr id="7" name="Rechteck 6"/>
          <p:cNvSpPr/>
          <p:nvPr/>
        </p:nvSpPr>
        <p:spPr>
          <a:xfrm>
            <a:off x="3625850" y="1928813"/>
            <a:ext cx="5194300" cy="3660775"/>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a:defRPr/>
            </a:pPr>
            <a:r>
              <a:rPr lang="de-DE" sz="1000" dirty="0">
                <a:solidFill>
                  <a:schemeClr val="tx1"/>
                </a:solidFill>
              </a:rPr>
              <a:t>Das Basismodul ermöglicht Ihnen, die zur Durchführung des Projektes notwendigen Personal-, Sach- und Investitionsmittel sowie die Mittel, um Projektergebnisse zu publizieren, einzuwerben.</a:t>
            </a:r>
          </a:p>
          <a:p>
            <a:pPr>
              <a:defRPr/>
            </a:pPr>
            <a:r>
              <a:rPr lang="de-DE" sz="1000" dirty="0">
                <a:solidFill>
                  <a:schemeClr val="tx1"/>
                </a:solidFill>
                <a:hlinkClick r:id="rId3"/>
              </a:rPr>
              <a:t>www.dfg.de/formulare/52_01/52_01_de.pdf</a:t>
            </a:r>
            <a:endParaRPr lang="de-DE" sz="1000" dirty="0">
              <a:solidFill>
                <a:schemeClr val="tx1"/>
              </a:solidFill>
            </a:endParaRPr>
          </a:p>
          <a:p>
            <a:pPr>
              <a:defRPr/>
            </a:pPr>
            <a:endParaRPr lang="de-DE" sz="1000" dirty="0">
              <a:solidFill>
                <a:schemeClr val="tx1"/>
              </a:solidFill>
            </a:endParaRPr>
          </a:p>
          <a:p>
            <a:pPr>
              <a:defRPr/>
            </a:pPr>
            <a:r>
              <a:rPr lang="de-DE" sz="1000" dirty="0">
                <a:solidFill>
                  <a:schemeClr val="tx1"/>
                </a:solidFill>
              </a:rPr>
              <a:t>	Personalmittel (pauschalierte Beträge: </a:t>
            </a:r>
            <a:r>
              <a:rPr lang="de-DE" sz="1000" dirty="0">
                <a:solidFill>
                  <a:schemeClr val="tx1"/>
                </a:solidFill>
                <a:hlinkClick r:id="rId4"/>
              </a:rPr>
              <a:t>www.dfg.de/formulare/60_12/60_12.pdf</a:t>
            </a:r>
            <a:r>
              <a:rPr lang="de-DE" sz="1000" dirty="0">
                <a:solidFill>
                  <a:schemeClr val="tx1"/>
                </a:solidFill>
              </a:rPr>
              <a:t> )</a:t>
            </a:r>
          </a:p>
          <a:p>
            <a:pPr>
              <a:defRPr/>
            </a:pPr>
            <a:r>
              <a:rPr lang="de-DE" sz="1000" dirty="0">
                <a:solidFill>
                  <a:schemeClr val="tx1"/>
                </a:solidFill>
              </a:rPr>
              <a:t>		wissenschaftliche Mitarbeiterinnen und Mitarbeiter</a:t>
            </a:r>
          </a:p>
          <a:p>
            <a:pPr>
              <a:defRPr/>
            </a:pPr>
            <a:r>
              <a:rPr lang="de-DE" sz="1000" dirty="0">
                <a:solidFill>
                  <a:schemeClr val="tx1"/>
                </a:solidFill>
              </a:rPr>
              <a:t>		nicht wissenschaftliches Personal</a:t>
            </a:r>
          </a:p>
          <a:p>
            <a:pPr>
              <a:defRPr/>
            </a:pPr>
            <a:r>
              <a:rPr lang="de-DE" sz="1000" dirty="0">
                <a:solidFill>
                  <a:schemeClr val="tx1"/>
                </a:solidFill>
              </a:rPr>
              <a:t>		Hilfskräfte</a:t>
            </a:r>
          </a:p>
          <a:p>
            <a:pPr>
              <a:defRPr/>
            </a:pPr>
            <a:r>
              <a:rPr lang="de-DE" sz="1000" dirty="0">
                <a:solidFill>
                  <a:schemeClr val="tx1"/>
                </a:solidFill>
              </a:rPr>
              <a:t>	</a:t>
            </a:r>
          </a:p>
          <a:p>
            <a:pPr>
              <a:defRPr/>
            </a:pPr>
            <a:r>
              <a:rPr lang="de-DE" sz="1000" dirty="0">
                <a:solidFill>
                  <a:schemeClr val="tx1"/>
                </a:solidFill>
              </a:rPr>
              <a:t>	</a:t>
            </a:r>
          </a:p>
          <a:p>
            <a:pPr>
              <a:defRPr/>
            </a:pPr>
            <a:r>
              <a:rPr lang="de-DE" sz="1000" dirty="0">
                <a:solidFill>
                  <a:schemeClr val="tx1"/>
                </a:solidFill>
              </a:rPr>
              <a:t>	Sachmittel</a:t>
            </a:r>
          </a:p>
          <a:p>
            <a:pPr>
              <a:defRPr/>
            </a:pPr>
            <a:r>
              <a:rPr lang="de-DE" sz="1000" dirty="0">
                <a:solidFill>
                  <a:schemeClr val="tx1"/>
                </a:solidFill>
              </a:rPr>
              <a:t>		Geräte bis 10.000 Euro, Software und Verbrauchsmaterial</a:t>
            </a:r>
          </a:p>
          <a:p>
            <a:pPr>
              <a:defRPr/>
            </a:pPr>
            <a:r>
              <a:rPr lang="de-DE" sz="1000" dirty="0">
                <a:solidFill>
                  <a:schemeClr val="tx1"/>
                </a:solidFill>
              </a:rPr>
              <a:t>		Reisemittel</a:t>
            </a:r>
          </a:p>
          <a:p>
            <a:pPr>
              <a:defRPr/>
            </a:pPr>
            <a:r>
              <a:rPr lang="de-DE" sz="1000" dirty="0">
                <a:solidFill>
                  <a:schemeClr val="tx1"/>
                </a:solidFill>
              </a:rPr>
              <a:t>		Mittel für wissenschaftliche Gäste</a:t>
            </a:r>
          </a:p>
          <a:p>
            <a:pPr>
              <a:defRPr/>
            </a:pPr>
            <a:r>
              <a:rPr lang="de-DE" sz="1000" dirty="0">
                <a:solidFill>
                  <a:schemeClr val="tx1"/>
                </a:solidFill>
              </a:rPr>
              <a:t>		Mittel für Labortiere</a:t>
            </a:r>
          </a:p>
          <a:p>
            <a:pPr>
              <a:defRPr/>
            </a:pPr>
            <a:r>
              <a:rPr lang="de-DE" sz="1000" dirty="0">
                <a:solidFill>
                  <a:schemeClr val="tx1"/>
                </a:solidFill>
              </a:rPr>
              <a:t>		sonstige Mittel</a:t>
            </a:r>
          </a:p>
          <a:p>
            <a:pPr>
              <a:defRPr/>
            </a:pPr>
            <a:r>
              <a:rPr lang="de-DE" sz="1000" dirty="0">
                <a:solidFill>
                  <a:schemeClr val="tx1"/>
                </a:solidFill>
              </a:rPr>
              <a:t>		Publikationsmittel</a:t>
            </a:r>
          </a:p>
          <a:p>
            <a:pPr>
              <a:defRPr/>
            </a:pPr>
            <a:r>
              <a:rPr lang="de-DE" sz="1000" dirty="0">
                <a:solidFill>
                  <a:schemeClr val="tx1"/>
                </a:solidFill>
              </a:rPr>
              <a:t>		</a:t>
            </a:r>
          </a:p>
          <a:p>
            <a:pPr>
              <a:defRPr/>
            </a:pPr>
            <a:r>
              <a:rPr lang="de-DE" sz="1000" dirty="0">
                <a:solidFill>
                  <a:schemeClr val="tx1"/>
                </a:solidFill>
              </a:rPr>
              <a:t>	</a:t>
            </a:r>
          </a:p>
          <a:p>
            <a:pPr>
              <a:defRPr/>
            </a:pPr>
            <a:r>
              <a:rPr lang="de-DE" sz="1000" dirty="0">
                <a:solidFill>
                  <a:schemeClr val="tx1"/>
                </a:solidFill>
              </a:rPr>
              <a:t>	Investitionen</a:t>
            </a:r>
          </a:p>
          <a:p>
            <a:pPr>
              <a:defRPr/>
            </a:pPr>
            <a:r>
              <a:rPr lang="de-DE" sz="1000" dirty="0">
                <a:solidFill>
                  <a:schemeClr val="tx1"/>
                </a:solidFill>
              </a:rPr>
              <a:t>		Geräte über 10.000 Euro</a:t>
            </a:r>
          </a:p>
        </p:txBody>
      </p:sp>
      <p:sp>
        <p:nvSpPr>
          <p:cNvPr id="26630" name="Datumsplatzhalter 8"/>
          <p:cNvSpPr>
            <a:spLocks noGrp="1"/>
          </p:cNvSpPr>
          <p:nvPr>
            <p:ph type="dt" sz="quarter" idx="24"/>
          </p:nvPr>
        </p:nvSpPr>
        <p:spPr bwMode="auto">
          <a:noFill/>
          <a:ln>
            <a:miter lim="800000"/>
            <a:headEnd/>
            <a:tailEnd/>
          </a:ln>
        </p:spPr>
        <p:txBody>
          <a:bodyPr/>
          <a:lstStyle/>
          <a:p>
            <a:r>
              <a:rPr lang="de-DE">
                <a:latin typeface="Arial" charset="0"/>
                <a:ea typeface="ＭＳ Ｐゴシック"/>
                <a:cs typeface="Arial" charset="0"/>
              </a:rPr>
              <a:t>HWR, 11.12.2012</a:t>
            </a:r>
          </a:p>
        </p:txBody>
      </p:sp>
      <p:sp>
        <p:nvSpPr>
          <p:cNvPr id="26631" name="Fußzeilenplatzhalter 1"/>
          <p:cNvSpPr>
            <a:spLocks noGrp="1"/>
          </p:cNvSpPr>
          <p:nvPr>
            <p:ph type="ftr" sz="quarter" idx="23"/>
          </p:nvPr>
        </p:nvSpPr>
        <p:spPr bwMode="auto">
          <a:noFill/>
          <a:ln>
            <a:miter lim="800000"/>
            <a:headEnd/>
            <a:tailEnd/>
          </a:ln>
        </p:spPr>
        <p:txBody>
          <a:bodyPr/>
          <a:lstStyle/>
          <a:p>
            <a:r>
              <a:rPr lang="de-DE">
                <a:latin typeface="Arial" charset="0"/>
                <a:ea typeface="ＭＳ Ｐゴシック"/>
                <a:cs typeface="Arial" charset="0"/>
              </a:rPr>
              <a:t>Die Förderverfahren der DFG / Volker Kreutzer</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el 3"/>
          <p:cNvSpPr>
            <a:spLocks noGrp="1"/>
          </p:cNvSpPr>
          <p:nvPr>
            <p:ph type="title"/>
          </p:nvPr>
        </p:nvSpPr>
        <p:spPr>
          <a:xfrm>
            <a:off x="639763" y="417513"/>
            <a:ext cx="7920037" cy="269875"/>
          </a:xfrm>
        </p:spPr>
        <p:txBody>
          <a:bodyPr/>
          <a:lstStyle/>
          <a:p>
            <a:r>
              <a:rPr lang="de-DE" smtClean="0">
                <a:latin typeface="Arial" charset="0"/>
                <a:ea typeface="ＭＳ Ｐゴシック"/>
                <a:cs typeface="Arial" charset="0"/>
              </a:rPr>
              <a:t>Forschungsprojekte</a:t>
            </a:r>
          </a:p>
        </p:txBody>
      </p:sp>
      <p:sp>
        <p:nvSpPr>
          <p:cNvPr id="28674" name="Textplatzhalter 4"/>
          <p:cNvSpPr>
            <a:spLocks noGrp="1"/>
          </p:cNvSpPr>
          <p:nvPr>
            <p:ph type="body" sz="quarter" idx="22"/>
          </p:nvPr>
        </p:nvSpPr>
        <p:spPr>
          <a:xfrm>
            <a:off x="647700" y="720725"/>
            <a:ext cx="7920038" cy="269875"/>
          </a:xfrm>
        </p:spPr>
        <p:txBody>
          <a:bodyPr/>
          <a:lstStyle/>
          <a:p>
            <a:pPr>
              <a:lnSpc>
                <a:spcPct val="150000"/>
              </a:lnSpc>
              <a:spcAft>
                <a:spcPct val="0"/>
              </a:spcAft>
            </a:pPr>
            <a:r>
              <a:rPr lang="de-DE" smtClean="0">
                <a:latin typeface="Arial" charset="0"/>
                <a:ea typeface="ＭＳ Ｐゴシック"/>
                <a:cs typeface="Arial" charset="0"/>
              </a:rPr>
              <a:t>Module im Einzelnen</a:t>
            </a:r>
            <a:endParaRPr lang="de-DE" sz="900" smtClean="0">
              <a:latin typeface="Arial" charset="0"/>
              <a:ea typeface="ＭＳ Ｐゴシック"/>
              <a:cs typeface="Arial" charset="0"/>
            </a:endParaRPr>
          </a:p>
        </p:txBody>
      </p:sp>
      <p:sp>
        <p:nvSpPr>
          <p:cNvPr id="28675" name="Inhaltsplatzhalter 5"/>
          <p:cNvSpPr>
            <a:spLocks noGrp="1"/>
          </p:cNvSpPr>
          <p:nvPr>
            <p:ph sz="quarter" idx="15"/>
          </p:nvPr>
        </p:nvSpPr>
        <p:spPr>
          <a:xfrm>
            <a:off x="215900" y="1643063"/>
            <a:ext cx="6284913" cy="4521200"/>
          </a:xfrm>
        </p:spPr>
        <p:txBody>
          <a:bodyPr/>
          <a:lstStyle/>
          <a:p>
            <a:endParaRPr lang="de-DE" smtClean="0">
              <a:latin typeface="Arial" charset="0"/>
              <a:ea typeface="ＭＳ Ｐゴシック"/>
              <a:cs typeface="Arial" charset="0"/>
            </a:endParaRPr>
          </a:p>
          <a:p>
            <a:pPr lvl="1">
              <a:buFont typeface="Arial" charset="0"/>
              <a:buNone/>
            </a:pPr>
            <a:endParaRPr lang="de-DE" smtClean="0">
              <a:latin typeface="Arial" charset="0"/>
              <a:ea typeface="ＭＳ Ｐゴシック"/>
              <a:cs typeface="Arial" charset="0"/>
            </a:endParaRPr>
          </a:p>
          <a:p>
            <a:endParaRPr lang="de-DE" smtClean="0">
              <a:latin typeface="Arial" charset="0"/>
              <a:ea typeface="ＭＳ Ｐゴシック"/>
              <a:cs typeface="Arial" charset="0"/>
            </a:endParaRPr>
          </a:p>
        </p:txBody>
      </p:sp>
      <p:graphicFrame>
        <p:nvGraphicFramePr>
          <p:cNvPr id="10" name="Bildplatzhalter 9"/>
          <p:cNvGraphicFramePr>
            <a:graphicFrameLocks noGrp="1"/>
          </p:cNvGraphicFramePr>
          <p:nvPr>
            <p:ph type="pic" sz="quarter" idx="18"/>
          </p:nvPr>
        </p:nvGraphicFramePr>
        <p:xfrm>
          <a:off x="428596" y="1928805"/>
          <a:ext cx="2271196" cy="3660437"/>
        </p:xfrm>
        <a:graphic>
          <a:graphicData uri="http://schemas.openxmlformats.org/drawingml/2006/table">
            <a:tbl>
              <a:tblPr firstRow="1" bandRow="1">
                <a:tableStyleId>{2D5ABB26-0587-4C30-8999-92F81FD0307C}</a:tableStyleId>
              </a:tblPr>
              <a:tblGrid>
                <a:gridCol w="2271196">
                  <a:extLst>
                    <a:ext uri="{9D8B030D-6E8A-4147-A177-3AD203B41FA5}">
                      <a16:colId xmlns:a16="http://schemas.microsoft.com/office/drawing/2014/main" val="20000"/>
                    </a:ext>
                  </a:extLst>
                </a:gridCol>
              </a:tblGrid>
              <a:tr h="542287">
                <a:tc>
                  <a:txBody>
                    <a:bodyPr/>
                    <a:lstStyle/>
                    <a:p>
                      <a:r>
                        <a:rPr lang="de-DE" sz="1000" dirty="0" smtClean="0"/>
                        <a:t>Basismodul</a:t>
                      </a:r>
                      <a:endParaRPr lang="de-DE" sz="1000" dirty="0"/>
                    </a:p>
                  </a:txBody>
                  <a:tcPr anchor="ctr">
                    <a:lnL>
                      <a:noFill/>
                    </a:lnL>
                    <a:lnR>
                      <a:noFill/>
                    </a:lnR>
                    <a:lnT>
                      <a:noFill/>
                    </a:lnT>
                    <a:lnB>
                      <a:noFill/>
                    </a:lnB>
                    <a:lnTlToBr w="12700" cmpd="sng">
                      <a:noFill/>
                      <a:prstDash val="solid"/>
                    </a:lnTlToBr>
                    <a:lnBlToTr w="12700" cmpd="sng">
                      <a:noFill/>
                      <a:prstDash val="solid"/>
                    </a:lnBlToTr>
                    <a:cell3D prstMaterial="dkEdge">
                      <a:bevel/>
                      <a:lightRig rig="flood" dir="t"/>
                    </a:cell3D>
                    <a:solidFill>
                      <a:schemeClr val="tx2">
                        <a:lumMod val="20000"/>
                        <a:lumOff val="80000"/>
                      </a:schemeClr>
                    </a:solidFill>
                  </a:tcPr>
                </a:tc>
                <a:extLst>
                  <a:ext uri="{0D108BD9-81ED-4DB2-BD59-A6C34878D82A}">
                    <a16:rowId xmlns:a16="http://schemas.microsoft.com/office/drawing/2014/main" val="10000"/>
                  </a:ext>
                </a:extLst>
              </a:tr>
              <a:tr h="542287">
                <a:tc>
                  <a:txBody>
                    <a:bodyPr/>
                    <a:lstStyle/>
                    <a:p>
                      <a:r>
                        <a:rPr lang="de-DE" sz="1000" dirty="0" smtClean="0"/>
                        <a:t>Eigene Stelle</a:t>
                      </a:r>
                      <a:endParaRPr lang="de-DE" sz="1000" dirty="0"/>
                    </a:p>
                  </a:txBody>
                  <a:tcPr anchor="ctr">
                    <a:lnL>
                      <a:noFill/>
                    </a:lnL>
                    <a:lnR>
                      <a:noFill/>
                    </a:lnR>
                    <a:lnT>
                      <a:noFill/>
                    </a:lnT>
                    <a:lnB>
                      <a:noFill/>
                    </a:lnB>
                    <a:lnTlToBr w="12700" cmpd="sng">
                      <a:noFill/>
                      <a:prstDash val="solid"/>
                    </a:lnTlToBr>
                    <a:lnBlToTr w="12700" cmpd="sng">
                      <a:noFill/>
                      <a:prstDash val="solid"/>
                    </a:lnBlToTr>
                    <a:cell3D prstMaterial="dkEdge">
                      <a:bevel/>
                      <a:lightRig rig="flood" dir="t"/>
                    </a:cell3D>
                    <a:solidFill>
                      <a:schemeClr val="accent4">
                        <a:lumMod val="40000"/>
                        <a:lumOff val="60000"/>
                      </a:schemeClr>
                    </a:solidFill>
                  </a:tcPr>
                </a:tc>
                <a:extLst>
                  <a:ext uri="{0D108BD9-81ED-4DB2-BD59-A6C34878D82A}">
                    <a16:rowId xmlns:a16="http://schemas.microsoft.com/office/drawing/2014/main" val="10001"/>
                  </a:ext>
                </a:extLst>
              </a:tr>
              <a:tr h="542287">
                <a:tc>
                  <a:txBody>
                    <a:bodyPr/>
                    <a:lstStyle/>
                    <a:p>
                      <a:r>
                        <a:rPr lang="de-DE" sz="1000" dirty="0" smtClean="0"/>
                        <a:t>Vertretung</a:t>
                      </a:r>
                      <a:endParaRPr lang="de-DE" sz="1000" dirty="0"/>
                    </a:p>
                  </a:txBody>
                  <a:tcPr anchor="ctr">
                    <a:lnL>
                      <a:noFill/>
                    </a:lnL>
                    <a:lnR>
                      <a:noFill/>
                    </a:lnR>
                    <a:lnT>
                      <a:noFill/>
                    </a:lnT>
                    <a:lnB>
                      <a:noFill/>
                    </a:lnB>
                    <a:lnTlToBr w="12700" cmpd="sng">
                      <a:noFill/>
                      <a:prstDash val="solid"/>
                    </a:lnTlToBr>
                    <a:lnBlToTr w="12700" cmpd="sng">
                      <a:noFill/>
                      <a:prstDash val="solid"/>
                    </a:lnBlToTr>
                    <a:cell3D prstMaterial="dkEdge">
                      <a:bevel/>
                      <a:lightRig rig="flood" dir="t"/>
                    </a:cell3D>
                    <a:solidFill>
                      <a:schemeClr val="tx2">
                        <a:lumMod val="20000"/>
                        <a:lumOff val="80000"/>
                      </a:schemeClr>
                    </a:solidFill>
                  </a:tcPr>
                </a:tc>
                <a:extLst>
                  <a:ext uri="{0D108BD9-81ED-4DB2-BD59-A6C34878D82A}">
                    <a16:rowId xmlns:a16="http://schemas.microsoft.com/office/drawing/2014/main" val="10002"/>
                  </a:ext>
                </a:extLst>
              </a:tr>
              <a:tr h="542287">
                <a:tc>
                  <a:txBody>
                    <a:bodyPr/>
                    <a:lstStyle/>
                    <a:p>
                      <a:r>
                        <a:rPr lang="de-DE" sz="1000" dirty="0" smtClean="0"/>
                        <a:t>Rotationsstellen</a:t>
                      </a:r>
                      <a:endParaRPr lang="de-DE" sz="1000" dirty="0"/>
                    </a:p>
                  </a:txBody>
                  <a:tcPr anchor="ctr">
                    <a:lnL>
                      <a:noFill/>
                    </a:lnL>
                    <a:lnR>
                      <a:noFill/>
                    </a:lnR>
                    <a:lnT>
                      <a:noFill/>
                    </a:lnT>
                    <a:lnB>
                      <a:noFill/>
                    </a:lnB>
                    <a:lnTlToBr w="12700" cmpd="sng">
                      <a:noFill/>
                      <a:prstDash val="solid"/>
                    </a:lnTlToBr>
                    <a:lnBlToTr w="12700" cmpd="sng">
                      <a:noFill/>
                      <a:prstDash val="solid"/>
                    </a:lnBlToTr>
                    <a:cell3D prstMaterial="dkEdge">
                      <a:bevel/>
                      <a:lightRig rig="flood" dir="t"/>
                    </a:cell3D>
                    <a:solidFill>
                      <a:schemeClr val="tx2">
                        <a:lumMod val="20000"/>
                        <a:lumOff val="80000"/>
                      </a:schemeClr>
                    </a:solidFill>
                  </a:tcPr>
                </a:tc>
                <a:extLst>
                  <a:ext uri="{0D108BD9-81ED-4DB2-BD59-A6C34878D82A}">
                    <a16:rowId xmlns:a16="http://schemas.microsoft.com/office/drawing/2014/main" val="10003"/>
                  </a:ext>
                </a:extLst>
              </a:tr>
              <a:tr h="486254">
                <a:tc>
                  <a:txBody>
                    <a:bodyPr/>
                    <a:lstStyle/>
                    <a:p>
                      <a:r>
                        <a:rPr lang="de-DE" sz="1000" dirty="0" smtClean="0"/>
                        <a:t>Mercator-</a:t>
                      </a:r>
                      <a:r>
                        <a:rPr lang="de-DE" sz="1000" dirty="0" err="1" smtClean="0"/>
                        <a:t>Fellow</a:t>
                      </a:r>
                      <a:endParaRPr lang="de-DE" sz="1000" dirty="0"/>
                    </a:p>
                  </a:txBody>
                  <a:tcPr anchor="ctr">
                    <a:lnL>
                      <a:noFill/>
                    </a:lnL>
                    <a:lnR>
                      <a:noFill/>
                    </a:lnR>
                    <a:lnT>
                      <a:noFill/>
                    </a:lnT>
                    <a:lnB>
                      <a:noFill/>
                    </a:lnB>
                    <a:lnTlToBr w="12700" cmpd="sng">
                      <a:noFill/>
                      <a:prstDash val="solid"/>
                    </a:lnTlToBr>
                    <a:lnBlToTr w="12700" cmpd="sng">
                      <a:noFill/>
                      <a:prstDash val="solid"/>
                    </a:lnBlToTr>
                    <a:cell3D prstMaterial="dkEdge">
                      <a:bevel/>
                      <a:lightRig rig="flood" dir="t"/>
                    </a:cell3D>
                    <a:solidFill>
                      <a:schemeClr val="tx2">
                        <a:lumMod val="20000"/>
                        <a:lumOff val="80000"/>
                      </a:schemeClr>
                    </a:solidFill>
                  </a:tcPr>
                </a:tc>
                <a:extLst>
                  <a:ext uri="{0D108BD9-81ED-4DB2-BD59-A6C34878D82A}">
                    <a16:rowId xmlns:a16="http://schemas.microsoft.com/office/drawing/2014/main" val="10004"/>
                  </a:ext>
                </a:extLst>
              </a:tr>
              <a:tr h="542287">
                <a:tc>
                  <a:txBody>
                    <a:bodyPr/>
                    <a:lstStyle/>
                    <a:p>
                      <a:r>
                        <a:rPr lang="de-DE" sz="1000" dirty="0" err="1" smtClean="0"/>
                        <a:t>proj</a:t>
                      </a:r>
                      <a:r>
                        <a:rPr lang="de-DE" sz="1000" dirty="0" smtClean="0"/>
                        <a:t>. Workshops</a:t>
                      </a:r>
                      <a:endParaRPr lang="de-DE" sz="1000" dirty="0"/>
                    </a:p>
                  </a:txBody>
                  <a:tcPr anchor="ctr">
                    <a:lnL>
                      <a:noFill/>
                    </a:lnL>
                    <a:lnR>
                      <a:noFill/>
                    </a:lnR>
                    <a:lnT>
                      <a:noFill/>
                    </a:lnT>
                    <a:lnB>
                      <a:noFill/>
                    </a:lnB>
                    <a:lnTlToBr w="12700" cmpd="sng">
                      <a:noFill/>
                      <a:prstDash val="solid"/>
                    </a:lnTlToBr>
                    <a:lnBlToTr w="12700" cmpd="sng">
                      <a:noFill/>
                      <a:prstDash val="solid"/>
                    </a:lnBlToTr>
                    <a:cell3D prstMaterial="dkEdge">
                      <a:bevel/>
                      <a:lightRig rig="flood" dir="t"/>
                    </a:cell3D>
                    <a:solidFill>
                      <a:schemeClr val="tx2">
                        <a:lumMod val="20000"/>
                        <a:lumOff val="80000"/>
                      </a:schemeClr>
                    </a:solidFill>
                  </a:tcPr>
                </a:tc>
                <a:extLst>
                  <a:ext uri="{0D108BD9-81ED-4DB2-BD59-A6C34878D82A}">
                    <a16:rowId xmlns:a16="http://schemas.microsoft.com/office/drawing/2014/main" val="10005"/>
                  </a:ext>
                </a:extLst>
              </a:tr>
              <a:tr h="462748">
                <a:tc>
                  <a:txBody>
                    <a:bodyPr/>
                    <a:lstStyle/>
                    <a:p>
                      <a:r>
                        <a:rPr lang="de-DE" sz="1000" dirty="0" smtClean="0"/>
                        <a:t>Öffentlichkeitsarbeit</a:t>
                      </a:r>
                      <a:endParaRPr lang="de-DE" sz="1000" dirty="0"/>
                    </a:p>
                  </a:txBody>
                  <a:tcPr anchor="ctr">
                    <a:lnL>
                      <a:noFill/>
                    </a:lnL>
                    <a:lnR>
                      <a:noFill/>
                    </a:lnR>
                    <a:lnT>
                      <a:noFill/>
                    </a:lnT>
                    <a:lnB>
                      <a:noFill/>
                    </a:lnB>
                    <a:lnTlToBr w="12700" cmpd="sng">
                      <a:noFill/>
                      <a:prstDash val="solid"/>
                    </a:lnTlToBr>
                    <a:lnBlToTr w="12700" cmpd="sng">
                      <a:noFill/>
                      <a:prstDash val="solid"/>
                    </a:lnBlToTr>
                    <a:cell3D prstMaterial="dkEdge">
                      <a:bevel/>
                      <a:lightRig rig="flood" dir="t"/>
                    </a:cell3D>
                    <a:solidFill>
                      <a:schemeClr val="tx2">
                        <a:lumMod val="20000"/>
                        <a:lumOff val="80000"/>
                      </a:schemeClr>
                    </a:solidFill>
                  </a:tcPr>
                </a:tc>
                <a:extLst>
                  <a:ext uri="{0D108BD9-81ED-4DB2-BD59-A6C34878D82A}">
                    <a16:rowId xmlns:a16="http://schemas.microsoft.com/office/drawing/2014/main" val="10006"/>
                  </a:ext>
                </a:extLst>
              </a:tr>
            </a:tbl>
          </a:graphicData>
        </a:graphic>
      </p:graphicFrame>
      <p:sp>
        <p:nvSpPr>
          <p:cNvPr id="7" name="Rechteck 6"/>
          <p:cNvSpPr/>
          <p:nvPr/>
        </p:nvSpPr>
        <p:spPr>
          <a:xfrm>
            <a:off x="3625850" y="1928813"/>
            <a:ext cx="5194300" cy="3660775"/>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a:defRPr/>
            </a:pPr>
            <a:r>
              <a:rPr lang="de-DE" dirty="0">
                <a:solidFill>
                  <a:schemeClr val="tx1"/>
                </a:solidFill>
              </a:rPr>
              <a:t>Wenn Sie im Rahmen des Forschungsprojektes für sich selbst eine Stelle als Projektleiterin bzw. Projektleiter beantragen wollen, kann Ihnen diese im Rahmen dieses Moduls zur Verfügung gestellt werden.</a:t>
            </a:r>
          </a:p>
          <a:p>
            <a:pPr>
              <a:defRPr/>
            </a:pPr>
            <a:endParaRPr lang="de-DE" sz="1000" dirty="0">
              <a:solidFill>
                <a:schemeClr val="tx1"/>
              </a:solidFill>
            </a:endParaRPr>
          </a:p>
          <a:p>
            <a:pPr>
              <a:defRPr/>
            </a:pPr>
            <a:endParaRPr lang="de-DE" sz="1000" dirty="0">
              <a:solidFill>
                <a:schemeClr val="tx1"/>
              </a:solidFill>
            </a:endParaRPr>
          </a:p>
          <a:p>
            <a:pPr>
              <a:defRPr/>
            </a:pPr>
            <a:r>
              <a:rPr lang="de-DE" sz="1000" dirty="0">
                <a:solidFill>
                  <a:schemeClr val="tx1"/>
                </a:solidFill>
                <a:hlinkClick r:id="rId3"/>
              </a:rPr>
              <a:t>www.dfg.de/formulare/52_02/52_02_de.pdf</a:t>
            </a:r>
            <a:endParaRPr lang="de-DE" sz="1000" dirty="0">
              <a:solidFill>
                <a:schemeClr val="tx1"/>
              </a:solidFill>
            </a:endParaRPr>
          </a:p>
          <a:p>
            <a:pPr>
              <a:defRPr/>
            </a:pPr>
            <a:endParaRPr lang="de-DE" sz="1000" dirty="0">
              <a:solidFill>
                <a:schemeClr val="tx1"/>
              </a:solidFill>
            </a:endParaRPr>
          </a:p>
          <a:p>
            <a:pPr>
              <a:defRPr/>
            </a:pPr>
            <a:endParaRPr lang="de-DE" sz="1000" dirty="0">
              <a:solidFill>
                <a:schemeClr val="tx1"/>
              </a:solidFill>
            </a:endParaRPr>
          </a:p>
        </p:txBody>
      </p:sp>
      <p:sp>
        <p:nvSpPr>
          <p:cNvPr id="28678" name="Datumsplatzhalter 8"/>
          <p:cNvSpPr>
            <a:spLocks noGrp="1"/>
          </p:cNvSpPr>
          <p:nvPr>
            <p:ph type="dt" sz="quarter" idx="24"/>
          </p:nvPr>
        </p:nvSpPr>
        <p:spPr bwMode="auto">
          <a:noFill/>
          <a:ln>
            <a:miter lim="800000"/>
            <a:headEnd/>
            <a:tailEnd/>
          </a:ln>
        </p:spPr>
        <p:txBody>
          <a:bodyPr/>
          <a:lstStyle/>
          <a:p>
            <a:r>
              <a:rPr lang="de-DE">
                <a:latin typeface="Arial" charset="0"/>
                <a:ea typeface="ＭＳ Ｐゴシック"/>
                <a:cs typeface="Arial" charset="0"/>
              </a:rPr>
              <a:t>HWR, 11.12.2012</a:t>
            </a:r>
          </a:p>
        </p:txBody>
      </p:sp>
      <p:sp>
        <p:nvSpPr>
          <p:cNvPr id="28679" name="Fußzeilenplatzhalter 1"/>
          <p:cNvSpPr>
            <a:spLocks noGrp="1"/>
          </p:cNvSpPr>
          <p:nvPr>
            <p:ph type="ftr" sz="quarter" idx="23"/>
          </p:nvPr>
        </p:nvSpPr>
        <p:spPr bwMode="auto">
          <a:noFill/>
          <a:ln>
            <a:miter lim="800000"/>
            <a:headEnd/>
            <a:tailEnd/>
          </a:ln>
        </p:spPr>
        <p:txBody>
          <a:bodyPr/>
          <a:lstStyle/>
          <a:p>
            <a:r>
              <a:rPr lang="de-DE">
                <a:latin typeface="Arial" charset="0"/>
                <a:ea typeface="ＭＳ Ｐゴシック"/>
                <a:cs typeface="Arial" charset="0"/>
              </a:rPr>
              <a:t>Die Förderverfahren der DFG / Volker Kreutzer</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el 3"/>
          <p:cNvSpPr>
            <a:spLocks noGrp="1"/>
          </p:cNvSpPr>
          <p:nvPr>
            <p:ph type="title"/>
          </p:nvPr>
        </p:nvSpPr>
        <p:spPr>
          <a:xfrm>
            <a:off x="646113" y="417513"/>
            <a:ext cx="7920037" cy="269875"/>
          </a:xfrm>
        </p:spPr>
        <p:txBody>
          <a:bodyPr/>
          <a:lstStyle/>
          <a:p>
            <a:r>
              <a:rPr lang="de-DE" smtClean="0">
                <a:latin typeface="Arial" charset="0"/>
                <a:ea typeface="ＭＳ Ｐゴシック"/>
                <a:cs typeface="Arial" charset="0"/>
              </a:rPr>
              <a:t>Forschungsprojekte</a:t>
            </a:r>
          </a:p>
        </p:txBody>
      </p:sp>
      <p:sp>
        <p:nvSpPr>
          <p:cNvPr id="30722" name="Textplatzhalter 4"/>
          <p:cNvSpPr>
            <a:spLocks noGrp="1"/>
          </p:cNvSpPr>
          <p:nvPr>
            <p:ph type="body" sz="quarter" idx="22"/>
          </p:nvPr>
        </p:nvSpPr>
        <p:spPr>
          <a:xfrm>
            <a:off x="647700" y="720725"/>
            <a:ext cx="7920038" cy="269875"/>
          </a:xfrm>
        </p:spPr>
        <p:txBody>
          <a:bodyPr/>
          <a:lstStyle/>
          <a:p>
            <a:pPr>
              <a:lnSpc>
                <a:spcPct val="150000"/>
              </a:lnSpc>
              <a:spcAft>
                <a:spcPct val="0"/>
              </a:spcAft>
            </a:pPr>
            <a:r>
              <a:rPr lang="de-DE" smtClean="0">
                <a:latin typeface="Arial" charset="0"/>
                <a:ea typeface="ＭＳ Ｐゴシック"/>
                <a:cs typeface="Arial" charset="0"/>
              </a:rPr>
              <a:t>Module im Einzelnen</a:t>
            </a:r>
            <a:endParaRPr lang="de-DE" sz="900" smtClean="0">
              <a:latin typeface="Arial" charset="0"/>
              <a:ea typeface="ＭＳ Ｐゴシック"/>
              <a:cs typeface="Arial" charset="0"/>
            </a:endParaRPr>
          </a:p>
        </p:txBody>
      </p:sp>
      <p:sp>
        <p:nvSpPr>
          <p:cNvPr id="30723" name="Inhaltsplatzhalter 5"/>
          <p:cNvSpPr>
            <a:spLocks noGrp="1"/>
          </p:cNvSpPr>
          <p:nvPr>
            <p:ph sz="quarter" idx="15"/>
          </p:nvPr>
        </p:nvSpPr>
        <p:spPr>
          <a:xfrm>
            <a:off x="215900" y="1643063"/>
            <a:ext cx="6284913" cy="4521200"/>
          </a:xfrm>
        </p:spPr>
        <p:txBody>
          <a:bodyPr/>
          <a:lstStyle/>
          <a:p>
            <a:endParaRPr lang="de-DE" smtClean="0">
              <a:latin typeface="Arial" charset="0"/>
              <a:ea typeface="ＭＳ Ｐゴシック"/>
              <a:cs typeface="Arial" charset="0"/>
            </a:endParaRPr>
          </a:p>
          <a:p>
            <a:pPr lvl="1">
              <a:buFont typeface="Arial" charset="0"/>
              <a:buNone/>
            </a:pPr>
            <a:endParaRPr lang="de-DE" smtClean="0">
              <a:latin typeface="Arial" charset="0"/>
              <a:ea typeface="ＭＳ Ｐゴシック"/>
              <a:cs typeface="Arial" charset="0"/>
            </a:endParaRPr>
          </a:p>
          <a:p>
            <a:endParaRPr lang="de-DE" smtClean="0">
              <a:latin typeface="Arial" charset="0"/>
              <a:ea typeface="ＭＳ Ｐゴシック"/>
              <a:cs typeface="Arial" charset="0"/>
            </a:endParaRPr>
          </a:p>
        </p:txBody>
      </p:sp>
      <p:graphicFrame>
        <p:nvGraphicFramePr>
          <p:cNvPr id="10" name="Bildplatzhalter 9"/>
          <p:cNvGraphicFramePr>
            <a:graphicFrameLocks noGrp="1"/>
          </p:cNvGraphicFramePr>
          <p:nvPr>
            <p:ph type="pic" sz="quarter" idx="18"/>
          </p:nvPr>
        </p:nvGraphicFramePr>
        <p:xfrm>
          <a:off x="428596" y="1928805"/>
          <a:ext cx="2271196" cy="3660437"/>
        </p:xfrm>
        <a:graphic>
          <a:graphicData uri="http://schemas.openxmlformats.org/drawingml/2006/table">
            <a:tbl>
              <a:tblPr firstRow="1" bandRow="1">
                <a:tableStyleId>{2D5ABB26-0587-4C30-8999-92F81FD0307C}</a:tableStyleId>
              </a:tblPr>
              <a:tblGrid>
                <a:gridCol w="2271196">
                  <a:extLst>
                    <a:ext uri="{9D8B030D-6E8A-4147-A177-3AD203B41FA5}">
                      <a16:colId xmlns:a16="http://schemas.microsoft.com/office/drawing/2014/main" val="20000"/>
                    </a:ext>
                  </a:extLst>
                </a:gridCol>
              </a:tblGrid>
              <a:tr h="542287">
                <a:tc>
                  <a:txBody>
                    <a:bodyPr/>
                    <a:lstStyle/>
                    <a:p>
                      <a:r>
                        <a:rPr lang="de-DE" sz="1000" dirty="0" smtClean="0"/>
                        <a:t>Basismodul</a:t>
                      </a:r>
                      <a:endParaRPr lang="de-DE" sz="1000" dirty="0"/>
                    </a:p>
                  </a:txBody>
                  <a:tcPr anchor="ctr">
                    <a:lnL>
                      <a:noFill/>
                    </a:lnL>
                    <a:lnR>
                      <a:noFill/>
                    </a:lnR>
                    <a:lnT>
                      <a:noFill/>
                    </a:lnT>
                    <a:lnB>
                      <a:noFill/>
                    </a:lnB>
                    <a:lnTlToBr w="12700" cmpd="sng">
                      <a:noFill/>
                      <a:prstDash val="solid"/>
                    </a:lnTlToBr>
                    <a:lnBlToTr w="12700" cmpd="sng">
                      <a:noFill/>
                      <a:prstDash val="solid"/>
                    </a:lnBlToTr>
                    <a:cell3D prstMaterial="dkEdge">
                      <a:bevel/>
                      <a:lightRig rig="flood" dir="t"/>
                    </a:cell3D>
                    <a:solidFill>
                      <a:schemeClr val="tx2">
                        <a:lumMod val="20000"/>
                        <a:lumOff val="80000"/>
                      </a:schemeClr>
                    </a:solidFill>
                  </a:tcPr>
                </a:tc>
                <a:extLst>
                  <a:ext uri="{0D108BD9-81ED-4DB2-BD59-A6C34878D82A}">
                    <a16:rowId xmlns:a16="http://schemas.microsoft.com/office/drawing/2014/main" val="10000"/>
                  </a:ext>
                </a:extLst>
              </a:tr>
              <a:tr h="542287">
                <a:tc>
                  <a:txBody>
                    <a:bodyPr/>
                    <a:lstStyle/>
                    <a:p>
                      <a:r>
                        <a:rPr lang="de-DE" sz="1000" dirty="0" smtClean="0"/>
                        <a:t>Eigene Stelle</a:t>
                      </a:r>
                      <a:endParaRPr lang="de-DE" sz="1000" dirty="0"/>
                    </a:p>
                  </a:txBody>
                  <a:tcPr anchor="ctr">
                    <a:lnL>
                      <a:noFill/>
                    </a:lnL>
                    <a:lnR>
                      <a:noFill/>
                    </a:lnR>
                    <a:lnT>
                      <a:noFill/>
                    </a:lnT>
                    <a:lnB>
                      <a:noFill/>
                    </a:lnB>
                    <a:lnTlToBr w="12700" cmpd="sng">
                      <a:noFill/>
                      <a:prstDash val="solid"/>
                    </a:lnTlToBr>
                    <a:lnBlToTr w="12700" cmpd="sng">
                      <a:noFill/>
                      <a:prstDash val="solid"/>
                    </a:lnBlToTr>
                    <a:cell3D prstMaterial="dkEdge">
                      <a:bevel/>
                      <a:lightRig rig="flood" dir="t"/>
                    </a:cell3D>
                    <a:solidFill>
                      <a:schemeClr val="tx2">
                        <a:lumMod val="20000"/>
                        <a:lumOff val="80000"/>
                      </a:schemeClr>
                    </a:solidFill>
                  </a:tcPr>
                </a:tc>
                <a:extLst>
                  <a:ext uri="{0D108BD9-81ED-4DB2-BD59-A6C34878D82A}">
                    <a16:rowId xmlns:a16="http://schemas.microsoft.com/office/drawing/2014/main" val="10001"/>
                  </a:ext>
                </a:extLst>
              </a:tr>
              <a:tr h="542287">
                <a:tc>
                  <a:txBody>
                    <a:bodyPr/>
                    <a:lstStyle/>
                    <a:p>
                      <a:r>
                        <a:rPr lang="de-DE" sz="1000" dirty="0" smtClean="0"/>
                        <a:t>Vertretung</a:t>
                      </a:r>
                      <a:endParaRPr lang="de-DE" sz="1000" dirty="0"/>
                    </a:p>
                  </a:txBody>
                  <a:tcPr anchor="ctr">
                    <a:lnL>
                      <a:noFill/>
                    </a:lnL>
                    <a:lnR>
                      <a:noFill/>
                    </a:lnR>
                    <a:lnT>
                      <a:noFill/>
                    </a:lnT>
                    <a:lnB>
                      <a:noFill/>
                    </a:lnB>
                    <a:lnTlToBr w="12700" cmpd="sng">
                      <a:noFill/>
                      <a:prstDash val="solid"/>
                    </a:lnTlToBr>
                    <a:lnBlToTr w="12700" cmpd="sng">
                      <a:noFill/>
                      <a:prstDash val="solid"/>
                    </a:lnBlToTr>
                    <a:cell3D prstMaterial="dkEdge">
                      <a:bevel/>
                      <a:lightRig rig="flood" dir="t"/>
                    </a:cell3D>
                    <a:solidFill>
                      <a:schemeClr val="accent4">
                        <a:lumMod val="40000"/>
                        <a:lumOff val="60000"/>
                      </a:schemeClr>
                    </a:solidFill>
                  </a:tcPr>
                </a:tc>
                <a:extLst>
                  <a:ext uri="{0D108BD9-81ED-4DB2-BD59-A6C34878D82A}">
                    <a16:rowId xmlns:a16="http://schemas.microsoft.com/office/drawing/2014/main" val="10002"/>
                  </a:ext>
                </a:extLst>
              </a:tr>
              <a:tr h="542287">
                <a:tc>
                  <a:txBody>
                    <a:bodyPr/>
                    <a:lstStyle/>
                    <a:p>
                      <a:r>
                        <a:rPr lang="de-DE" sz="1000" dirty="0" smtClean="0"/>
                        <a:t>Rotationsstellen</a:t>
                      </a:r>
                      <a:endParaRPr lang="de-DE" sz="1000" dirty="0"/>
                    </a:p>
                  </a:txBody>
                  <a:tcPr anchor="ctr">
                    <a:lnL>
                      <a:noFill/>
                    </a:lnL>
                    <a:lnR>
                      <a:noFill/>
                    </a:lnR>
                    <a:lnT>
                      <a:noFill/>
                    </a:lnT>
                    <a:lnB>
                      <a:noFill/>
                    </a:lnB>
                    <a:lnTlToBr w="12700" cmpd="sng">
                      <a:noFill/>
                      <a:prstDash val="solid"/>
                    </a:lnTlToBr>
                    <a:lnBlToTr w="12700" cmpd="sng">
                      <a:noFill/>
                      <a:prstDash val="solid"/>
                    </a:lnBlToTr>
                    <a:cell3D prstMaterial="dkEdge">
                      <a:bevel/>
                      <a:lightRig rig="flood" dir="t"/>
                    </a:cell3D>
                    <a:solidFill>
                      <a:schemeClr val="tx2">
                        <a:lumMod val="20000"/>
                        <a:lumOff val="80000"/>
                      </a:schemeClr>
                    </a:solidFill>
                  </a:tcPr>
                </a:tc>
                <a:extLst>
                  <a:ext uri="{0D108BD9-81ED-4DB2-BD59-A6C34878D82A}">
                    <a16:rowId xmlns:a16="http://schemas.microsoft.com/office/drawing/2014/main" val="10003"/>
                  </a:ext>
                </a:extLst>
              </a:tr>
              <a:tr h="486254">
                <a:tc>
                  <a:txBody>
                    <a:bodyPr/>
                    <a:lstStyle/>
                    <a:p>
                      <a:r>
                        <a:rPr lang="de-DE" sz="1000" dirty="0" smtClean="0"/>
                        <a:t>Mercator-</a:t>
                      </a:r>
                      <a:r>
                        <a:rPr lang="de-DE" sz="1000" dirty="0" err="1" smtClean="0"/>
                        <a:t>Fellow</a:t>
                      </a:r>
                      <a:endParaRPr lang="de-DE" sz="1000" dirty="0"/>
                    </a:p>
                  </a:txBody>
                  <a:tcPr anchor="ctr">
                    <a:lnL>
                      <a:noFill/>
                    </a:lnL>
                    <a:lnR>
                      <a:noFill/>
                    </a:lnR>
                    <a:lnT>
                      <a:noFill/>
                    </a:lnT>
                    <a:lnB>
                      <a:noFill/>
                    </a:lnB>
                    <a:lnTlToBr w="12700" cmpd="sng">
                      <a:noFill/>
                      <a:prstDash val="solid"/>
                    </a:lnTlToBr>
                    <a:lnBlToTr w="12700" cmpd="sng">
                      <a:noFill/>
                      <a:prstDash val="solid"/>
                    </a:lnBlToTr>
                    <a:cell3D prstMaterial="dkEdge">
                      <a:bevel/>
                      <a:lightRig rig="flood" dir="t"/>
                    </a:cell3D>
                    <a:solidFill>
                      <a:schemeClr val="tx2">
                        <a:lumMod val="20000"/>
                        <a:lumOff val="80000"/>
                      </a:schemeClr>
                    </a:solidFill>
                  </a:tcPr>
                </a:tc>
                <a:extLst>
                  <a:ext uri="{0D108BD9-81ED-4DB2-BD59-A6C34878D82A}">
                    <a16:rowId xmlns:a16="http://schemas.microsoft.com/office/drawing/2014/main" val="10004"/>
                  </a:ext>
                </a:extLst>
              </a:tr>
              <a:tr h="542287">
                <a:tc>
                  <a:txBody>
                    <a:bodyPr/>
                    <a:lstStyle/>
                    <a:p>
                      <a:r>
                        <a:rPr lang="de-DE" sz="1000" dirty="0" err="1" smtClean="0"/>
                        <a:t>proj</a:t>
                      </a:r>
                      <a:r>
                        <a:rPr lang="de-DE" sz="1000" dirty="0" smtClean="0"/>
                        <a:t>. Workshops</a:t>
                      </a:r>
                      <a:endParaRPr lang="de-DE" sz="1000" dirty="0"/>
                    </a:p>
                  </a:txBody>
                  <a:tcPr anchor="ctr">
                    <a:lnL>
                      <a:noFill/>
                    </a:lnL>
                    <a:lnR>
                      <a:noFill/>
                    </a:lnR>
                    <a:lnT>
                      <a:noFill/>
                    </a:lnT>
                    <a:lnB>
                      <a:noFill/>
                    </a:lnB>
                    <a:lnTlToBr w="12700" cmpd="sng">
                      <a:noFill/>
                      <a:prstDash val="solid"/>
                    </a:lnTlToBr>
                    <a:lnBlToTr w="12700" cmpd="sng">
                      <a:noFill/>
                      <a:prstDash val="solid"/>
                    </a:lnBlToTr>
                    <a:cell3D prstMaterial="dkEdge">
                      <a:bevel/>
                      <a:lightRig rig="flood" dir="t"/>
                    </a:cell3D>
                    <a:solidFill>
                      <a:schemeClr val="tx2">
                        <a:lumMod val="20000"/>
                        <a:lumOff val="80000"/>
                      </a:schemeClr>
                    </a:solidFill>
                  </a:tcPr>
                </a:tc>
                <a:extLst>
                  <a:ext uri="{0D108BD9-81ED-4DB2-BD59-A6C34878D82A}">
                    <a16:rowId xmlns:a16="http://schemas.microsoft.com/office/drawing/2014/main" val="10005"/>
                  </a:ext>
                </a:extLst>
              </a:tr>
              <a:tr h="462748">
                <a:tc>
                  <a:txBody>
                    <a:bodyPr/>
                    <a:lstStyle/>
                    <a:p>
                      <a:r>
                        <a:rPr lang="de-DE" sz="1000" dirty="0" smtClean="0"/>
                        <a:t>Öffentlichkeitsarbeit</a:t>
                      </a:r>
                      <a:endParaRPr lang="de-DE" sz="1000" dirty="0"/>
                    </a:p>
                  </a:txBody>
                  <a:tcPr anchor="ctr">
                    <a:lnL>
                      <a:noFill/>
                    </a:lnL>
                    <a:lnR>
                      <a:noFill/>
                    </a:lnR>
                    <a:lnT>
                      <a:noFill/>
                    </a:lnT>
                    <a:lnB>
                      <a:noFill/>
                    </a:lnB>
                    <a:lnTlToBr w="12700" cmpd="sng">
                      <a:noFill/>
                      <a:prstDash val="solid"/>
                    </a:lnTlToBr>
                    <a:lnBlToTr w="12700" cmpd="sng">
                      <a:noFill/>
                      <a:prstDash val="solid"/>
                    </a:lnBlToTr>
                    <a:cell3D prstMaterial="dkEdge">
                      <a:bevel/>
                      <a:lightRig rig="flood" dir="t"/>
                    </a:cell3D>
                    <a:solidFill>
                      <a:schemeClr val="tx2">
                        <a:lumMod val="20000"/>
                        <a:lumOff val="80000"/>
                      </a:schemeClr>
                    </a:solidFill>
                  </a:tcPr>
                </a:tc>
                <a:extLst>
                  <a:ext uri="{0D108BD9-81ED-4DB2-BD59-A6C34878D82A}">
                    <a16:rowId xmlns:a16="http://schemas.microsoft.com/office/drawing/2014/main" val="10006"/>
                  </a:ext>
                </a:extLst>
              </a:tr>
            </a:tbl>
          </a:graphicData>
        </a:graphic>
      </p:graphicFrame>
      <p:sp>
        <p:nvSpPr>
          <p:cNvPr id="7" name="Rechteck 6"/>
          <p:cNvSpPr/>
          <p:nvPr/>
        </p:nvSpPr>
        <p:spPr>
          <a:xfrm>
            <a:off x="3625850" y="1928813"/>
            <a:ext cx="5194300" cy="3660775"/>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a:defRPr/>
            </a:pPr>
            <a:r>
              <a:rPr lang="de-DE" dirty="0">
                <a:solidFill>
                  <a:schemeClr val="tx1"/>
                </a:solidFill>
              </a:rPr>
              <a:t>Wenn es für die Durchführung des Forschungsprojektes notwendig ist, dass Sie sich von Lehr- oder Verwaltungsaufgaben entbinden lassen, können Sie Mittel für eine Vertretung beantragen, die diese Aufgaben übernimmt.</a:t>
            </a:r>
          </a:p>
          <a:p>
            <a:pPr>
              <a:defRPr/>
            </a:pPr>
            <a:endParaRPr lang="de-DE" sz="1000" dirty="0">
              <a:solidFill>
                <a:schemeClr val="tx1"/>
              </a:solidFill>
            </a:endParaRPr>
          </a:p>
          <a:p>
            <a:pPr>
              <a:defRPr/>
            </a:pPr>
            <a:r>
              <a:rPr lang="de-DE" sz="1000" dirty="0">
                <a:solidFill>
                  <a:schemeClr val="tx1"/>
                </a:solidFill>
                <a:hlinkClick r:id="rId3"/>
              </a:rPr>
              <a:t>http://www.dfg.de/formulare/52_03/52_03_de.pdf</a:t>
            </a:r>
            <a:endParaRPr lang="de-DE" sz="1000" dirty="0">
              <a:solidFill>
                <a:schemeClr val="tx1"/>
              </a:solidFill>
            </a:endParaRPr>
          </a:p>
          <a:p>
            <a:pPr>
              <a:defRPr/>
            </a:pPr>
            <a:endParaRPr lang="de-DE" sz="1000" dirty="0">
              <a:solidFill>
                <a:schemeClr val="tx1"/>
              </a:solidFill>
            </a:endParaRPr>
          </a:p>
        </p:txBody>
      </p:sp>
      <p:sp>
        <p:nvSpPr>
          <p:cNvPr id="30726" name="Datumsplatzhalter 8"/>
          <p:cNvSpPr>
            <a:spLocks noGrp="1"/>
          </p:cNvSpPr>
          <p:nvPr>
            <p:ph type="dt" sz="quarter" idx="24"/>
          </p:nvPr>
        </p:nvSpPr>
        <p:spPr bwMode="auto">
          <a:noFill/>
          <a:ln>
            <a:miter lim="800000"/>
            <a:headEnd/>
            <a:tailEnd/>
          </a:ln>
        </p:spPr>
        <p:txBody>
          <a:bodyPr/>
          <a:lstStyle/>
          <a:p>
            <a:r>
              <a:rPr lang="de-DE">
                <a:latin typeface="Arial" charset="0"/>
                <a:ea typeface="ＭＳ Ｐゴシック"/>
                <a:cs typeface="Arial" charset="0"/>
              </a:rPr>
              <a:t>HWR, 11.12.2012</a:t>
            </a:r>
          </a:p>
        </p:txBody>
      </p:sp>
      <p:sp>
        <p:nvSpPr>
          <p:cNvPr id="30727" name="Fußzeilenplatzhalter 1"/>
          <p:cNvSpPr>
            <a:spLocks noGrp="1"/>
          </p:cNvSpPr>
          <p:nvPr>
            <p:ph type="ftr" sz="quarter" idx="23"/>
          </p:nvPr>
        </p:nvSpPr>
        <p:spPr bwMode="auto">
          <a:noFill/>
          <a:ln>
            <a:miter lim="800000"/>
            <a:headEnd/>
            <a:tailEnd/>
          </a:ln>
        </p:spPr>
        <p:txBody>
          <a:bodyPr/>
          <a:lstStyle/>
          <a:p>
            <a:r>
              <a:rPr lang="de-DE">
                <a:latin typeface="Arial" charset="0"/>
                <a:ea typeface="ＭＳ Ｐゴシック"/>
                <a:cs typeface="Arial" charset="0"/>
              </a:rPr>
              <a:t>Die Förderverfahren der DFG / Volker Kreutzer</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el 3"/>
          <p:cNvSpPr>
            <a:spLocks noGrp="1"/>
          </p:cNvSpPr>
          <p:nvPr>
            <p:ph type="title"/>
          </p:nvPr>
        </p:nvSpPr>
        <p:spPr>
          <a:xfrm>
            <a:off x="646113" y="417513"/>
            <a:ext cx="7920037" cy="269875"/>
          </a:xfrm>
        </p:spPr>
        <p:txBody>
          <a:bodyPr/>
          <a:lstStyle/>
          <a:p>
            <a:r>
              <a:rPr lang="de-DE" smtClean="0">
                <a:latin typeface="Arial" charset="0"/>
                <a:ea typeface="ＭＳ Ｐゴシック"/>
                <a:cs typeface="Arial" charset="0"/>
              </a:rPr>
              <a:t>Forschungsprojekte</a:t>
            </a:r>
          </a:p>
        </p:txBody>
      </p:sp>
      <p:sp>
        <p:nvSpPr>
          <p:cNvPr id="32770" name="Textplatzhalter 4"/>
          <p:cNvSpPr>
            <a:spLocks noGrp="1"/>
          </p:cNvSpPr>
          <p:nvPr>
            <p:ph type="body" sz="quarter" idx="22"/>
          </p:nvPr>
        </p:nvSpPr>
        <p:spPr>
          <a:xfrm>
            <a:off x="647700" y="720725"/>
            <a:ext cx="7920038" cy="269875"/>
          </a:xfrm>
        </p:spPr>
        <p:txBody>
          <a:bodyPr/>
          <a:lstStyle/>
          <a:p>
            <a:pPr>
              <a:lnSpc>
                <a:spcPct val="150000"/>
              </a:lnSpc>
              <a:spcAft>
                <a:spcPct val="0"/>
              </a:spcAft>
            </a:pPr>
            <a:r>
              <a:rPr lang="de-DE" smtClean="0">
                <a:latin typeface="Arial" charset="0"/>
                <a:ea typeface="ＭＳ Ｐゴシック"/>
                <a:cs typeface="Arial" charset="0"/>
              </a:rPr>
              <a:t>Module im Einzelnen</a:t>
            </a:r>
            <a:endParaRPr lang="de-DE" sz="900" smtClean="0">
              <a:latin typeface="Arial" charset="0"/>
              <a:ea typeface="ＭＳ Ｐゴシック"/>
              <a:cs typeface="Arial" charset="0"/>
            </a:endParaRPr>
          </a:p>
        </p:txBody>
      </p:sp>
      <p:sp>
        <p:nvSpPr>
          <p:cNvPr id="32771" name="Inhaltsplatzhalter 5"/>
          <p:cNvSpPr>
            <a:spLocks noGrp="1"/>
          </p:cNvSpPr>
          <p:nvPr>
            <p:ph sz="quarter" idx="15"/>
          </p:nvPr>
        </p:nvSpPr>
        <p:spPr>
          <a:xfrm>
            <a:off x="215900" y="1643063"/>
            <a:ext cx="6284913" cy="4521200"/>
          </a:xfrm>
        </p:spPr>
        <p:txBody>
          <a:bodyPr/>
          <a:lstStyle/>
          <a:p>
            <a:endParaRPr lang="de-DE" smtClean="0">
              <a:latin typeface="Arial" charset="0"/>
              <a:ea typeface="ＭＳ Ｐゴシック"/>
              <a:cs typeface="Arial" charset="0"/>
            </a:endParaRPr>
          </a:p>
          <a:p>
            <a:pPr lvl="1">
              <a:buFont typeface="Arial" charset="0"/>
              <a:buNone/>
            </a:pPr>
            <a:endParaRPr lang="de-DE" smtClean="0">
              <a:latin typeface="Arial" charset="0"/>
              <a:ea typeface="ＭＳ Ｐゴシック"/>
              <a:cs typeface="Arial" charset="0"/>
            </a:endParaRPr>
          </a:p>
          <a:p>
            <a:endParaRPr lang="de-DE" smtClean="0">
              <a:latin typeface="Arial" charset="0"/>
              <a:ea typeface="ＭＳ Ｐゴシック"/>
              <a:cs typeface="Arial" charset="0"/>
            </a:endParaRPr>
          </a:p>
        </p:txBody>
      </p:sp>
      <p:graphicFrame>
        <p:nvGraphicFramePr>
          <p:cNvPr id="10" name="Bildplatzhalter 9"/>
          <p:cNvGraphicFramePr>
            <a:graphicFrameLocks noGrp="1"/>
          </p:cNvGraphicFramePr>
          <p:nvPr>
            <p:ph type="pic" sz="quarter" idx="18"/>
          </p:nvPr>
        </p:nvGraphicFramePr>
        <p:xfrm>
          <a:off x="428596" y="1928805"/>
          <a:ext cx="2271196" cy="3660437"/>
        </p:xfrm>
        <a:graphic>
          <a:graphicData uri="http://schemas.openxmlformats.org/drawingml/2006/table">
            <a:tbl>
              <a:tblPr firstRow="1" bandRow="1">
                <a:tableStyleId>{2D5ABB26-0587-4C30-8999-92F81FD0307C}</a:tableStyleId>
              </a:tblPr>
              <a:tblGrid>
                <a:gridCol w="2271196">
                  <a:extLst>
                    <a:ext uri="{9D8B030D-6E8A-4147-A177-3AD203B41FA5}">
                      <a16:colId xmlns:a16="http://schemas.microsoft.com/office/drawing/2014/main" val="20000"/>
                    </a:ext>
                  </a:extLst>
                </a:gridCol>
              </a:tblGrid>
              <a:tr h="542287">
                <a:tc>
                  <a:txBody>
                    <a:bodyPr/>
                    <a:lstStyle/>
                    <a:p>
                      <a:r>
                        <a:rPr lang="de-DE" sz="1000" dirty="0" smtClean="0"/>
                        <a:t>Basismodul</a:t>
                      </a:r>
                      <a:endParaRPr lang="de-DE" sz="1000" dirty="0"/>
                    </a:p>
                  </a:txBody>
                  <a:tcPr anchor="ctr">
                    <a:lnL>
                      <a:noFill/>
                    </a:lnL>
                    <a:lnR>
                      <a:noFill/>
                    </a:lnR>
                    <a:lnT>
                      <a:noFill/>
                    </a:lnT>
                    <a:lnB>
                      <a:noFill/>
                    </a:lnB>
                    <a:lnTlToBr w="12700" cmpd="sng">
                      <a:noFill/>
                      <a:prstDash val="solid"/>
                    </a:lnTlToBr>
                    <a:lnBlToTr w="12700" cmpd="sng">
                      <a:noFill/>
                      <a:prstDash val="solid"/>
                    </a:lnBlToTr>
                    <a:cell3D prstMaterial="dkEdge">
                      <a:bevel/>
                      <a:lightRig rig="flood" dir="t"/>
                    </a:cell3D>
                    <a:solidFill>
                      <a:schemeClr val="tx2">
                        <a:lumMod val="20000"/>
                        <a:lumOff val="80000"/>
                      </a:schemeClr>
                    </a:solidFill>
                  </a:tcPr>
                </a:tc>
                <a:extLst>
                  <a:ext uri="{0D108BD9-81ED-4DB2-BD59-A6C34878D82A}">
                    <a16:rowId xmlns:a16="http://schemas.microsoft.com/office/drawing/2014/main" val="10000"/>
                  </a:ext>
                </a:extLst>
              </a:tr>
              <a:tr h="542287">
                <a:tc>
                  <a:txBody>
                    <a:bodyPr/>
                    <a:lstStyle/>
                    <a:p>
                      <a:r>
                        <a:rPr lang="de-DE" sz="1000" dirty="0" smtClean="0"/>
                        <a:t>Eigene Stelle</a:t>
                      </a:r>
                      <a:endParaRPr lang="de-DE" sz="1000" dirty="0"/>
                    </a:p>
                  </a:txBody>
                  <a:tcPr anchor="ctr">
                    <a:lnL>
                      <a:noFill/>
                    </a:lnL>
                    <a:lnR>
                      <a:noFill/>
                    </a:lnR>
                    <a:lnT>
                      <a:noFill/>
                    </a:lnT>
                    <a:lnB>
                      <a:noFill/>
                    </a:lnB>
                    <a:lnTlToBr w="12700" cmpd="sng">
                      <a:noFill/>
                      <a:prstDash val="solid"/>
                    </a:lnTlToBr>
                    <a:lnBlToTr w="12700" cmpd="sng">
                      <a:noFill/>
                      <a:prstDash val="solid"/>
                    </a:lnBlToTr>
                    <a:cell3D prstMaterial="dkEdge">
                      <a:bevel/>
                      <a:lightRig rig="flood" dir="t"/>
                    </a:cell3D>
                    <a:solidFill>
                      <a:schemeClr val="tx2">
                        <a:lumMod val="20000"/>
                        <a:lumOff val="80000"/>
                      </a:schemeClr>
                    </a:solidFill>
                  </a:tcPr>
                </a:tc>
                <a:extLst>
                  <a:ext uri="{0D108BD9-81ED-4DB2-BD59-A6C34878D82A}">
                    <a16:rowId xmlns:a16="http://schemas.microsoft.com/office/drawing/2014/main" val="10001"/>
                  </a:ext>
                </a:extLst>
              </a:tr>
              <a:tr h="542287">
                <a:tc>
                  <a:txBody>
                    <a:bodyPr/>
                    <a:lstStyle/>
                    <a:p>
                      <a:r>
                        <a:rPr lang="de-DE" sz="1000" dirty="0" smtClean="0"/>
                        <a:t>Vertretung</a:t>
                      </a:r>
                      <a:endParaRPr lang="de-DE" sz="1000" dirty="0"/>
                    </a:p>
                  </a:txBody>
                  <a:tcPr anchor="ctr">
                    <a:lnL>
                      <a:noFill/>
                    </a:lnL>
                    <a:lnR>
                      <a:noFill/>
                    </a:lnR>
                    <a:lnT>
                      <a:noFill/>
                    </a:lnT>
                    <a:lnB>
                      <a:noFill/>
                    </a:lnB>
                    <a:lnTlToBr w="12700" cmpd="sng">
                      <a:noFill/>
                      <a:prstDash val="solid"/>
                    </a:lnTlToBr>
                    <a:lnBlToTr w="12700" cmpd="sng">
                      <a:noFill/>
                      <a:prstDash val="solid"/>
                    </a:lnBlToTr>
                    <a:cell3D prstMaterial="dkEdge">
                      <a:bevel/>
                      <a:lightRig rig="flood" dir="t"/>
                    </a:cell3D>
                    <a:solidFill>
                      <a:schemeClr val="tx2">
                        <a:lumMod val="20000"/>
                        <a:lumOff val="80000"/>
                      </a:schemeClr>
                    </a:solidFill>
                  </a:tcPr>
                </a:tc>
                <a:extLst>
                  <a:ext uri="{0D108BD9-81ED-4DB2-BD59-A6C34878D82A}">
                    <a16:rowId xmlns:a16="http://schemas.microsoft.com/office/drawing/2014/main" val="10002"/>
                  </a:ext>
                </a:extLst>
              </a:tr>
              <a:tr h="542287">
                <a:tc>
                  <a:txBody>
                    <a:bodyPr/>
                    <a:lstStyle/>
                    <a:p>
                      <a:r>
                        <a:rPr lang="de-DE" sz="1000" dirty="0" smtClean="0"/>
                        <a:t>Rotationsstellen</a:t>
                      </a:r>
                      <a:endParaRPr lang="de-DE" sz="1000" dirty="0"/>
                    </a:p>
                  </a:txBody>
                  <a:tcPr anchor="ctr">
                    <a:lnL>
                      <a:noFill/>
                    </a:lnL>
                    <a:lnR>
                      <a:noFill/>
                    </a:lnR>
                    <a:lnT>
                      <a:noFill/>
                    </a:lnT>
                    <a:lnB>
                      <a:noFill/>
                    </a:lnB>
                    <a:lnTlToBr w="12700" cmpd="sng">
                      <a:noFill/>
                      <a:prstDash val="solid"/>
                    </a:lnTlToBr>
                    <a:lnBlToTr w="12700" cmpd="sng">
                      <a:noFill/>
                      <a:prstDash val="solid"/>
                    </a:lnBlToTr>
                    <a:cell3D prstMaterial="dkEdge">
                      <a:bevel/>
                      <a:lightRig rig="flood" dir="t"/>
                    </a:cell3D>
                    <a:solidFill>
                      <a:schemeClr val="accent4">
                        <a:lumMod val="40000"/>
                        <a:lumOff val="60000"/>
                      </a:schemeClr>
                    </a:solidFill>
                  </a:tcPr>
                </a:tc>
                <a:extLst>
                  <a:ext uri="{0D108BD9-81ED-4DB2-BD59-A6C34878D82A}">
                    <a16:rowId xmlns:a16="http://schemas.microsoft.com/office/drawing/2014/main" val="10003"/>
                  </a:ext>
                </a:extLst>
              </a:tr>
              <a:tr h="486254">
                <a:tc>
                  <a:txBody>
                    <a:bodyPr/>
                    <a:lstStyle/>
                    <a:p>
                      <a:r>
                        <a:rPr lang="de-DE" sz="1000" dirty="0" smtClean="0"/>
                        <a:t>Mercator-</a:t>
                      </a:r>
                      <a:r>
                        <a:rPr lang="de-DE" sz="1000" dirty="0" err="1" smtClean="0"/>
                        <a:t>Fellow</a:t>
                      </a:r>
                      <a:endParaRPr lang="de-DE" sz="1000" dirty="0"/>
                    </a:p>
                  </a:txBody>
                  <a:tcPr anchor="ctr">
                    <a:lnL>
                      <a:noFill/>
                    </a:lnL>
                    <a:lnR>
                      <a:noFill/>
                    </a:lnR>
                    <a:lnT>
                      <a:noFill/>
                    </a:lnT>
                    <a:lnB>
                      <a:noFill/>
                    </a:lnB>
                    <a:lnTlToBr w="12700" cmpd="sng">
                      <a:noFill/>
                      <a:prstDash val="solid"/>
                    </a:lnTlToBr>
                    <a:lnBlToTr w="12700" cmpd="sng">
                      <a:noFill/>
                      <a:prstDash val="solid"/>
                    </a:lnBlToTr>
                    <a:cell3D prstMaterial="dkEdge">
                      <a:bevel/>
                      <a:lightRig rig="flood" dir="t"/>
                    </a:cell3D>
                    <a:solidFill>
                      <a:schemeClr val="tx2">
                        <a:lumMod val="20000"/>
                        <a:lumOff val="80000"/>
                      </a:schemeClr>
                    </a:solidFill>
                  </a:tcPr>
                </a:tc>
                <a:extLst>
                  <a:ext uri="{0D108BD9-81ED-4DB2-BD59-A6C34878D82A}">
                    <a16:rowId xmlns:a16="http://schemas.microsoft.com/office/drawing/2014/main" val="10004"/>
                  </a:ext>
                </a:extLst>
              </a:tr>
              <a:tr h="542287">
                <a:tc>
                  <a:txBody>
                    <a:bodyPr/>
                    <a:lstStyle/>
                    <a:p>
                      <a:r>
                        <a:rPr lang="de-DE" sz="1000" dirty="0" err="1" smtClean="0"/>
                        <a:t>proj</a:t>
                      </a:r>
                      <a:r>
                        <a:rPr lang="de-DE" sz="1000" dirty="0" smtClean="0"/>
                        <a:t>. Workshops</a:t>
                      </a:r>
                      <a:endParaRPr lang="de-DE" sz="1000" dirty="0"/>
                    </a:p>
                  </a:txBody>
                  <a:tcPr anchor="ctr">
                    <a:lnL>
                      <a:noFill/>
                    </a:lnL>
                    <a:lnR>
                      <a:noFill/>
                    </a:lnR>
                    <a:lnT>
                      <a:noFill/>
                    </a:lnT>
                    <a:lnB>
                      <a:noFill/>
                    </a:lnB>
                    <a:lnTlToBr w="12700" cmpd="sng">
                      <a:noFill/>
                      <a:prstDash val="solid"/>
                    </a:lnTlToBr>
                    <a:lnBlToTr w="12700" cmpd="sng">
                      <a:noFill/>
                      <a:prstDash val="solid"/>
                    </a:lnBlToTr>
                    <a:cell3D prstMaterial="dkEdge">
                      <a:bevel/>
                      <a:lightRig rig="flood" dir="t"/>
                    </a:cell3D>
                    <a:solidFill>
                      <a:schemeClr val="tx2">
                        <a:lumMod val="20000"/>
                        <a:lumOff val="80000"/>
                      </a:schemeClr>
                    </a:solidFill>
                  </a:tcPr>
                </a:tc>
                <a:extLst>
                  <a:ext uri="{0D108BD9-81ED-4DB2-BD59-A6C34878D82A}">
                    <a16:rowId xmlns:a16="http://schemas.microsoft.com/office/drawing/2014/main" val="10005"/>
                  </a:ext>
                </a:extLst>
              </a:tr>
              <a:tr h="462748">
                <a:tc>
                  <a:txBody>
                    <a:bodyPr/>
                    <a:lstStyle/>
                    <a:p>
                      <a:r>
                        <a:rPr lang="de-DE" sz="1000" dirty="0" smtClean="0"/>
                        <a:t>Öffentlichkeitsarbeit</a:t>
                      </a:r>
                      <a:endParaRPr lang="de-DE" sz="1000" dirty="0"/>
                    </a:p>
                  </a:txBody>
                  <a:tcPr anchor="ctr">
                    <a:lnL>
                      <a:noFill/>
                    </a:lnL>
                    <a:lnR>
                      <a:noFill/>
                    </a:lnR>
                    <a:lnT>
                      <a:noFill/>
                    </a:lnT>
                    <a:lnB>
                      <a:noFill/>
                    </a:lnB>
                    <a:lnTlToBr w="12700" cmpd="sng">
                      <a:noFill/>
                      <a:prstDash val="solid"/>
                    </a:lnTlToBr>
                    <a:lnBlToTr w="12700" cmpd="sng">
                      <a:noFill/>
                      <a:prstDash val="solid"/>
                    </a:lnBlToTr>
                    <a:cell3D prstMaterial="dkEdge">
                      <a:bevel/>
                      <a:lightRig rig="flood" dir="t"/>
                    </a:cell3D>
                    <a:solidFill>
                      <a:schemeClr val="tx2">
                        <a:lumMod val="20000"/>
                        <a:lumOff val="80000"/>
                      </a:schemeClr>
                    </a:solidFill>
                  </a:tcPr>
                </a:tc>
                <a:extLst>
                  <a:ext uri="{0D108BD9-81ED-4DB2-BD59-A6C34878D82A}">
                    <a16:rowId xmlns:a16="http://schemas.microsoft.com/office/drawing/2014/main" val="10006"/>
                  </a:ext>
                </a:extLst>
              </a:tr>
            </a:tbl>
          </a:graphicData>
        </a:graphic>
      </p:graphicFrame>
      <p:sp>
        <p:nvSpPr>
          <p:cNvPr id="7" name="Rechteck 6"/>
          <p:cNvSpPr/>
          <p:nvPr/>
        </p:nvSpPr>
        <p:spPr>
          <a:xfrm>
            <a:off x="3625850" y="1928813"/>
            <a:ext cx="5194300" cy="3660775"/>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a:defRPr/>
            </a:pPr>
            <a:r>
              <a:rPr lang="de-DE" dirty="0">
                <a:solidFill>
                  <a:schemeClr val="tx1"/>
                </a:solidFill>
              </a:rPr>
              <a:t>Sollen im Rahmen des Forschungsprojekts Ärztinnen und Ärzte, die in der Kranken-versorgung tätig sind, wissenschaftliche Aufgaben übernehmen, so können Mittel für Personal beantragt werden, das deren Aufgabe in der Krankenversorgung übernimmt.</a:t>
            </a:r>
          </a:p>
          <a:p>
            <a:pPr>
              <a:defRPr/>
            </a:pPr>
            <a:endParaRPr lang="de-DE" dirty="0">
              <a:solidFill>
                <a:schemeClr val="tx1"/>
              </a:solidFill>
            </a:endParaRPr>
          </a:p>
          <a:p>
            <a:pPr>
              <a:defRPr/>
            </a:pPr>
            <a:r>
              <a:rPr lang="de-DE" sz="1000" dirty="0">
                <a:solidFill>
                  <a:schemeClr val="tx1"/>
                </a:solidFill>
                <a:hlinkClick r:id="rId3"/>
              </a:rPr>
              <a:t>www.dfg.de/formulare/52_04/52_04_de.pdf</a:t>
            </a:r>
            <a:endParaRPr lang="de-DE" sz="1000" dirty="0">
              <a:solidFill>
                <a:schemeClr val="tx1"/>
              </a:solidFill>
            </a:endParaRPr>
          </a:p>
          <a:p>
            <a:pPr>
              <a:defRPr/>
            </a:pPr>
            <a:endParaRPr lang="de-DE" sz="1000" dirty="0">
              <a:solidFill>
                <a:schemeClr val="tx1"/>
              </a:solidFill>
            </a:endParaRPr>
          </a:p>
        </p:txBody>
      </p:sp>
      <p:sp>
        <p:nvSpPr>
          <p:cNvPr id="32774" name="Datumsplatzhalter 8"/>
          <p:cNvSpPr>
            <a:spLocks noGrp="1"/>
          </p:cNvSpPr>
          <p:nvPr>
            <p:ph type="dt" sz="quarter" idx="24"/>
          </p:nvPr>
        </p:nvSpPr>
        <p:spPr bwMode="auto">
          <a:noFill/>
          <a:ln>
            <a:miter lim="800000"/>
            <a:headEnd/>
            <a:tailEnd/>
          </a:ln>
        </p:spPr>
        <p:txBody>
          <a:bodyPr/>
          <a:lstStyle/>
          <a:p>
            <a:r>
              <a:rPr lang="de-DE">
                <a:latin typeface="Arial" charset="0"/>
                <a:ea typeface="ＭＳ Ｐゴシック"/>
                <a:cs typeface="Arial" charset="0"/>
              </a:rPr>
              <a:t>HWR, 11.12.2012</a:t>
            </a:r>
          </a:p>
        </p:txBody>
      </p:sp>
      <p:sp>
        <p:nvSpPr>
          <p:cNvPr id="32775" name="Fußzeilenplatzhalter 1"/>
          <p:cNvSpPr>
            <a:spLocks noGrp="1"/>
          </p:cNvSpPr>
          <p:nvPr>
            <p:ph type="ftr" sz="quarter" idx="23"/>
          </p:nvPr>
        </p:nvSpPr>
        <p:spPr bwMode="auto">
          <a:noFill/>
          <a:ln>
            <a:miter lim="800000"/>
            <a:headEnd/>
            <a:tailEnd/>
          </a:ln>
        </p:spPr>
        <p:txBody>
          <a:bodyPr/>
          <a:lstStyle/>
          <a:p>
            <a:r>
              <a:rPr lang="de-DE">
                <a:latin typeface="Arial" charset="0"/>
                <a:ea typeface="ＭＳ Ｐゴシック"/>
                <a:cs typeface="Arial" charset="0"/>
              </a:rPr>
              <a:t>Die Förderverfahren der DFG / Volker Kreutzer</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el 3"/>
          <p:cNvSpPr>
            <a:spLocks noGrp="1"/>
          </p:cNvSpPr>
          <p:nvPr>
            <p:ph type="title"/>
          </p:nvPr>
        </p:nvSpPr>
        <p:spPr>
          <a:xfrm>
            <a:off x="646113" y="417513"/>
            <a:ext cx="7920037" cy="269875"/>
          </a:xfrm>
        </p:spPr>
        <p:txBody>
          <a:bodyPr/>
          <a:lstStyle/>
          <a:p>
            <a:r>
              <a:rPr lang="de-DE" smtClean="0">
                <a:latin typeface="Arial" charset="0"/>
                <a:ea typeface="ＭＳ Ｐゴシック"/>
                <a:cs typeface="Arial" charset="0"/>
              </a:rPr>
              <a:t>Forschungsprojekte</a:t>
            </a:r>
          </a:p>
        </p:txBody>
      </p:sp>
      <p:sp>
        <p:nvSpPr>
          <p:cNvPr id="34818" name="Textplatzhalter 4"/>
          <p:cNvSpPr>
            <a:spLocks noGrp="1"/>
          </p:cNvSpPr>
          <p:nvPr>
            <p:ph type="body" sz="quarter" idx="22"/>
          </p:nvPr>
        </p:nvSpPr>
        <p:spPr>
          <a:xfrm>
            <a:off x="647700" y="720725"/>
            <a:ext cx="7920038" cy="269875"/>
          </a:xfrm>
        </p:spPr>
        <p:txBody>
          <a:bodyPr/>
          <a:lstStyle/>
          <a:p>
            <a:pPr>
              <a:lnSpc>
                <a:spcPct val="150000"/>
              </a:lnSpc>
              <a:spcAft>
                <a:spcPct val="0"/>
              </a:spcAft>
            </a:pPr>
            <a:r>
              <a:rPr lang="de-DE" smtClean="0">
                <a:latin typeface="Arial" charset="0"/>
                <a:ea typeface="ＭＳ Ｐゴシック"/>
                <a:cs typeface="Arial" charset="0"/>
              </a:rPr>
              <a:t>Module im Einzelnen</a:t>
            </a:r>
            <a:endParaRPr lang="de-DE" sz="900" smtClean="0">
              <a:latin typeface="Arial" charset="0"/>
              <a:ea typeface="ＭＳ Ｐゴシック"/>
              <a:cs typeface="Arial" charset="0"/>
            </a:endParaRPr>
          </a:p>
        </p:txBody>
      </p:sp>
      <p:sp>
        <p:nvSpPr>
          <p:cNvPr id="34819" name="Inhaltsplatzhalter 5"/>
          <p:cNvSpPr>
            <a:spLocks noGrp="1"/>
          </p:cNvSpPr>
          <p:nvPr>
            <p:ph sz="quarter" idx="15"/>
          </p:nvPr>
        </p:nvSpPr>
        <p:spPr>
          <a:xfrm>
            <a:off x="215900" y="1643063"/>
            <a:ext cx="6284913" cy="4521200"/>
          </a:xfrm>
        </p:spPr>
        <p:txBody>
          <a:bodyPr/>
          <a:lstStyle/>
          <a:p>
            <a:endParaRPr lang="de-DE" smtClean="0">
              <a:latin typeface="Arial" charset="0"/>
              <a:ea typeface="ＭＳ Ｐゴシック"/>
              <a:cs typeface="Arial" charset="0"/>
            </a:endParaRPr>
          </a:p>
          <a:p>
            <a:pPr lvl="1">
              <a:buFont typeface="Arial" charset="0"/>
              <a:buNone/>
            </a:pPr>
            <a:endParaRPr lang="de-DE" smtClean="0">
              <a:latin typeface="Arial" charset="0"/>
              <a:ea typeface="ＭＳ Ｐゴシック"/>
              <a:cs typeface="Arial" charset="0"/>
            </a:endParaRPr>
          </a:p>
          <a:p>
            <a:endParaRPr lang="de-DE" smtClean="0">
              <a:latin typeface="Arial" charset="0"/>
              <a:ea typeface="ＭＳ Ｐゴシック"/>
              <a:cs typeface="Arial" charset="0"/>
            </a:endParaRPr>
          </a:p>
        </p:txBody>
      </p:sp>
      <p:graphicFrame>
        <p:nvGraphicFramePr>
          <p:cNvPr id="10" name="Bildplatzhalter 9"/>
          <p:cNvGraphicFramePr>
            <a:graphicFrameLocks noGrp="1"/>
          </p:cNvGraphicFramePr>
          <p:nvPr>
            <p:ph type="pic" sz="quarter" idx="18"/>
          </p:nvPr>
        </p:nvGraphicFramePr>
        <p:xfrm>
          <a:off x="428596" y="1928805"/>
          <a:ext cx="2271196" cy="3660437"/>
        </p:xfrm>
        <a:graphic>
          <a:graphicData uri="http://schemas.openxmlformats.org/drawingml/2006/table">
            <a:tbl>
              <a:tblPr firstRow="1" bandRow="1">
                <a:tableStyleId>{2D5ABB26-0587-4C30-8999-92F81FD0307C}</a:tableStyleId>
              </a:tblPr>
              <a:tblGrid>
                <a:gridCol w="2271196">
                  <a:extLst>
                    <a:ext uri="{9D8B030D-6E8A-4147-A177-3AD203B41FA5}">
                      <a16:colId xmlns:a16="http://schemas.microsoft.com/office/drawing/2014/main" val="20000"/>
                    </a:ext>
                  </a:extLst>
                </a:gridCol>
              </a:tblGrid>
              <a:tr h="542287">
                <a:tc>
                  <a:txBody>
                    <a:bodyPr/>
                    <a:lstStyle/>
                    <a:p>
                      <a:r>
                        <a:rPr lang="de-DE" sz="1000" dirty="0" smtClean="0"/>
                        <a:t>Basismodul</a:t>
                      </a:r>
                      <a:endParaRPr lang="de-DE" sz="1000" dirty="0"/>
                    </a:p>
                  </a:txBody>
                  <a:tcPr anchor="ctr">
                    <a:lnL>
                      <a:noFill/>
                    </a:lnL>
                    <a:lnR>
                      <a:noFill/>
                    </a:lnR>
                    <a:lnT>
                      <a:noFill/>
                    </a:lnT>
                    <a:lnB>
                      <a:noFill/>
                    </a:lnB>
                    <a:lnTlToBr w="12700" cmpd="sng">
                      <a:noFill/>
                      <a:prstDash val="solid"/>
                    </a:lnTlToBr>
                    <a:lnBlToTr w="12700" cmpd="sng">
                      <a:noFill/>
                      <a:prstDash val="solid"/>
                    </a:lnBlToTr>
                    <a:cell3D prstMaterial="dkEdge">
                      <a:bevel/>
                      <a:lightRig rig="flood" dir="t"/>
                    </a:cell3D>
                    <a:solidFill>
                      <a:schemeClr val="tx2">
                        <a:lumMod val="20000"/>
                        <a:lumOff val="80000"/>
                      </a:schemeClr>
                    </a:solidFill>
                  </a:tcPr>
                </a:tc>
                <a:extLst>
                  <a:ext uri="{0D108BD9-81ED-4DB2-BD59-A6C34878D82A}">
                    <a16:rowId xmlns:a16="http://schemas.microsoft.com/office/drawing/2014/main" val="10000"/>
                  </a:ext>
                </a:extLst>
              </a:tr>
              <a:tr h="542287">
                <a:tc>
                  <a:txBody>
                    <a:bodyPr/>
                    <a:lstStyle/>
                    <a:p>
                      <a:r>
                        <a:rPr lang="de-DE" sz="1000" dirty="0" smtClean="0"/>
                        <a:t>Eigene Stelle</a:t>
                      </a:r>
                      <a:endParaRPr lang="de-DE" sz="1000" dirty="0"/>
                    </a:p>
                  </a:txBody>
                  <a:tcPr anchor="ctr">
                    <a:lnL>
                      <a:noFill/>
                    </a:lnL>
                    <a:lnR>
                      <a:noFill/>
                    </a:lnR>
                    <a:lnT>
                      <a:noFill/>
                    </a:lnT>
                    <a:lnB>
                      <a:noFill/>
                    </a:lnB>
                    <a:lnTlToBr w="12700" cmpd="sng">
                      <a:noFill/>
                      <a:prstDash val="solid"/>
                    </a:lnTlToBr>
                    <a:lnBlToTr w="12700" cmpd="sng">
                      <a:noFill/>
                      <a:prstDash val="solid"/>
                    </a:lnBlToTr>
                    <a:cell3D prstMaterial="dkEdge">
                      <a:bevel/>
                      <a:lightRig rig="flood" dir="t"/>
                    </a:cell3D>
                    <a:solidFill>
                      <a:schemeClr val="tx2">
                        <a:lumMod val="20000"/>
                        <a:lumOff val="80000"/>
                      </a:schemeClr>
                    </a:solidFill>
                  </a:tcPr>
                </a:tc>
                <a:extLst>
                  <a:ext uri="{0D108BD9-81ED-4DB2-BD59-A6C34878D82A}">
                    <a16:rowId xmlns:a16="http://schemas.microsoft.com/office/drawing/2014/main" val="10001"/>
                  </a:ext>
                </a:extLst>
              </a:tr>
              <a:tr h="542287">
                <a:tc>
                  <a:txBody>
                    <a:bodyPr/>
                    <a:lstStyle/>
                    <a:p>
                      <a:r>
                        <a:rPr lang="de-DE" sz="1000" dirty="0" smtClean="0"/>
                        <a:t>Vertretung</a:t>
                      </a:r>
                      <a:endParaRPr lang="de-DE" sz="1000" dirty="0"/>
                    </a:p>
                  </a:txBody>
                  <a:tcPr anchor="ctr">
                    <a:lnL>
                      <a:noFill/>
                    </a:lnL>
                    <a:lnR>
                      <a:noFill/>
                    </a:lnR>
                    <a:lnT>
                      <a:noFill/>
                    </a:lnT>
                    <a:lnB>
                      <a:noFill/>
                    </a:lnB>
                    <a:lnTlToBr w="12700" cmpd="sng">
                      <a:noFill/>
                      <a:prstDash val="solid"/>
                    </a:lnTlToBr>
                    <a:lnBlToTr w="12700" cmpd="sng">
                      <a:noFill/>
                      <a:prstDash val="solid"/>
                    </a:lnBlToTr>
                    <a:cell3D prstMaterial="dkEdge">
                      <a:bevel/>
                      <a:lightRig rig="flood" dir="t"/>
                    </a:cell3D>
                    <a:solidFill>
                      <a:schemeClr val="tx2">
                        <a:lumMod val="20000"/>
                        <a:lumOff val="80000"/>
                      </a:schemeClr>
                    </a:solidFill>
                  </a:tcPr>
                </a:tc>
                <a:extLst>
                  <a:ext uri="{0D108BD9-81ED-4DB2-BD59-A6C34878D82A}">
                    <a16:rowId xmlns:a16="http://schemas.microsoft.com/office/drawing/2014/main" val="10002"/>
                  </a:ext>
                </a:extLst>
              </a:tr>
              <a:tr h="542287">
                <a:tc>
                  <a:txBody>
                    <a:bodyPr/>
                    <a:lstStyle/>
                    <a:p>
                      <a:r>
                        <a:rPr lang="de-DE" sz="1000" dirty="0" smtClean="0"/>
                        <a:t>Rotationsstellen</a:t>
                      </a:r>
                      <a:endParaRPr lang="de-DE" sz="1000" dirty="0"/>
                    </a:p>
                  </a:txBody>
                  <a:tcPr anchor="ctr">
                    <a:lnL>
                      <a:noFill/>
                    </a:lnL>
                    <a:lnR>
                      <a:noFill/>
                    </a:lnR>
                    <a:lnT>
                      <a:noFill/>
                    </a:lnT>
                    <a:lnB>
                      <a:noFill/>
                    </a:lnB>
                    <a:lnTlToBr w="12700" cmpd="sng">
                      <a:noFill/>
                      <a:prstDash val="solid"/>
                    </a:lnTlToBr>
                    <a:lnBlToTr w="12700" cmpd="sng">
                      <a:noFill/>
                      <a:prstDash val="solid"/>
                    </a:lnBlToTr>
                    <a:cell3D prstMaterial="dkEdge">
                      <a:bevel/>
                      <a:lightRig rig="flood" dir="t"/>
                    </a:cell3D>
                    <a:solidFill>
                      <a:schemeClr val="tx2">
                        <a:lumMod val="20000"/>
                        <a:lumOff val="80000"/>
                      </a:schemeClr>
                    </a:solidFill>
                  </a:tcPr>
                </a:tc>
                <a:extLst>
                  <a:ext uri="{0D108BD9-81ED-4DB2-BD59-A6C34878D82A}">
                    <a16:rowId xmlns:a16="http://schemas.microsoft.com/office/drawing/2014/main" val="10003"/>
                  </a:ext>
                </a:extLst>
              </a:tr>
              <a:tr h="486254">
                <a:tc>
                  <a:txBody>
                    <a:bodyPr/>
                    <a:lstStyle/>
                    <a:p>
                      <a:r>
                        <a:rPr lang="de-DE" sz="1000" dirty="0" smtClean="0"/>
                        <a:t>Mercator-</a:t>
                      </a:r>
                      <a:r>
                        <a:rPr lang="de-DE" sz="1000" dirty="0" err="1" smtClean="0"/>
                        <a:t>Fellow</a:t>
                      </a:r>
                      <a:endParaRPr lang="de-DE" sz="1000" dirty="0"/>
                    </a:p>
                  </a:txBody>
                  <a:tcPr anchor="ctr">
                    <a:lnL>
                      <a:noFill/>
                    </a:lnL>
                    <a:lnR>
                      <a:noFill/>
                    </a:lnR>
                    <a:lnT>
                      <a:noFill/>
                    </a:lnT>
                    <a:lnB>
                      <a:noFill/>
                    </a:lnB>
                    <a:lnTlToBr w="12700" cmpd="sng">
                      <a:noFill/>
                      <a:prstDash val="solid"/>
                    </a:lnTlToBr>
                    <a:lnBlToTr w="12700" cmpd="sng">
                      <a:noFill/>
                      <a:prstDash val="solid"/>
                    </a:lnBlToTr>
                    <a:cell3D prstMaterial="dkEdge">
                      <a:bevel/>
                      <a:lightRig rig="flood" dir="t"/>
                    </a:cell3D>
                    <a:solidFill>
                      <a:schemeClr val="accent4">
                        <a:lumMod val="40000"/>
                        <a:lumOff val="60000"/>
                      </a:schemeClr>
                    </a:solidFill>
                  </a:tcPr>
                </a:tc>
                <a:extLst>
                  <a:ext uri="{0D108BD9-81ED-4DB2-BD59-A6C34878D82A}">
                    <a16:rowId xmlns:a16="http://schemas.microsoft.com/office/drawing/2014/main" val="10004"/>
                  </a:ext>
                </a:extLst>
              </a:tr>
              <a:tr h="542287">
                <a:tc>
                  <a:txBody>
                    <a:bodyPr/>
                    <a:lstStyle/>
                    <a:p>
                      <a:r>
                        <a:rPr lang="de-DE" sz="1000" dirty="0" err="1" smtClean="0"/>
                        <a:t>proj</a:t>
                      </a:r>
                      <a:r>
                        <a:rPr lang="de-DE" sz="1000" dirty="0" smtClean="0"/>
                        <a:t>. Workshops</a:t>
                      </a:r>
                      <a:endParaRPr lang="de-DE" sz="1000" dirty="0"/>
                    </a:p>
                  </a:txBody>
                  <a:tcPr anchor="ctr">
                    <a:lnL>
                      <a:noFill/>
                    </a:lnL>
                    <a:lnR>
                      <a:noFill/>
                    </a:lnR>
                    <a:lnT>
                      <a:noFill/>
                    </a:lnT>
                    <a:lnB>
                      <a:noFill/>
                    </a:lnB>
                    <a:lnTlToBr w="12700" cmpd="sng">
                      <a:noFill/>
                      <a:prstDash val="solid"/>
                    </a:lnTlToBr>
                    <a:lnBlToTr w="12700" cmpd="sng">
                      <a:noFill/>
                      <a:prstDash val="solid"/>
                    </a:lnBlToTr>
                    <a:cell3D prstMaterial="dkEdge">
                      <a:bevel/>
                      <a:lightRig rig="flood" dir="t"/>
                    </a:cell3D>
                    <a:solidFill>
                      <a:schemeClr val="tx2">
                        <a:lumMod val="20000"/>
                        <a:lumOff val="80000"/>
                      </a:schemeClr>
                    </a:solidFill>
                  </a:tcPr>
                </a:tc>
                <a:extLst>
                  <a:ext uri="{0D108BD9-81ED-4DB2-BD59-A6C34878D82A}">
                    <a16:rowId xmlns:a16="http://schemas.microsoft.com/office/drawing/2014/main" val="10005"/>
                  </a:ext>
                </a:extLst>
              </a:tr>
              <a:tr h="462748">
                <a:tc>
                  <a:txBody>
                    <a:bodyPr/>
                    <a:lstStyle/>
                    <a:p>
                      <a:r>
                        <a:rPr lang="de-DE" sz="1000" dirty="0" smtClean="0"/>
                        <a:t>Öffentlichkeitsarbeit</a:t>
                      </a:r>
                      <a:endParaRPr lang="de-DE" sz="1000" dirty="0"/>
                    </a:p>
                  </a:txBody>
                  <a:tcPr anchor="ctr">
                    <a:lnL>
                      <a:noFill/>
                    </a:lnL>
                    <a:lnR>
                      <a:noFill/>
                    </a:lnR>
                    <a:lnT>
                      <a:noFill/>
                    </a:lnT>
                    <a:lnB>
                      <a:noFill/>
                    </a:lnB>
                    <a:lnTlToBr w="12700" cmpd="sng">
                      <a:noFill/>
                      <a:prstDash val="solid"/>
                    </a:lnTlToBr>
                    <a:lnBlToTr w="12700" cmpd="sng">
                      <a:noFill/>
                      <a:prstDash val="solid"/>
                    </a:lnBlToTr>
                    <a:cell3D prstMaterial="dkEdge">
                      <a:bevel/>
                      <a:lightRig rig="flood" dir="t"/>
                    </a:cell3D>
                    <a:solidFill>
                      <a:schemeClr val="tx2">
                        <a:lumMod val="20000"/>
                        <a:lumOff val="80000"/>
                      </a:schemeClr>
                    </a:solidFill>
                  </a:tcPr>
                </a:tc>
                <a:extLst>
                  <a:ext uri="{0D108BD9-81ED-4DB2-BD59-A6C34878D82A}">
                    <a16:rowId xmlns:a16="http://schemas.microsoft.com/office/drawing/2014/main" val="10006"/>
                  </a:ext>
                </a:extLst>
              </a:tr>
            </a:tbl>
          </a:graphicData>
        </a:graphic>
      </p:graphicFrame>
      <p:sp>
        <p:nvSpPr>
          <p:cNvPr id="7" name="Rechteck 6"/>
          <p:cNvSpPr/>
          <p:nvPr/>
        </p:nvSpPr>
        <p:spPr>
          <a:xfrm>
            <a:off x="3625850" y="1928813"/>
            <a:ext cx="5194300" cy="3660775"/>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a:defRPr/>
            </a:pPr>
            <a:r>
              <a:rPr lang="de-DE" dirty="0">
                <a:solidFill>
                  <a:schemeClr val="tx1"/>
                </a:solidFill>
              </a:rPr>
              <a:t>Dieses Modul ermöglicht Ihnen einen intensiven und langfristigen Austausch mit Wissenschaftlerinnen und Wissenschaftlern aus dem In- und Ausland. Dabei sind die Fellows teilweise vor Ort, stehen aber auch über die Dauer ihres Aufenthaltes hinaus mit Ihnen in Kontakt.</a:t>
            </a:r>
          </a:p>
          <a:p>
            <a:pPr>
              <a:defRPr/>
            </a:pPr>
            <a:endParaRPr lang="de-DE" sz="1000" dirty="0">
              <a:solidFill>
                <a:schemeClr val="tx1"/>
              </a:solidFill>
            </a:endParaRPr>
          </a:p>
          <a:p>
            <a:pPr>
              <a:defRPr/>
            </a:pPr>
            <a:r>
              <a:rPr lang="de-DE" sz="1000" dirty="0">
                <a:solidFill>
                  <a:schemeClr val="tx1"/>
                </a:solidFill>
                <a:hlinkClick r:id="rId3"/>
              </a:rPr>
              <a:t>www.dfg.de/formulare/52_05/52_05_de.pdf</a:t>
            </a:r>
            <a:endParaRPr lang="de-DE" sz="1000" dirty="0">
              <a:solidFill>
                <a:schemeClr val="tx1"/>
              </a:solidFill>
            </a:endParaRPr>
          </a:p>
          <a:p>
            <a:pPr>
              <a:defRPr/>
            </a:pPr>
            <a:endParaRPr lang="de-DE" sz="1000" dirty="0">
              <a:solidFill>
                <a:schemeClr val="tx1"/>
              </a:solidFill>
            </a:endParaRPr>
          </a:p>
        </p:txBody>
      </p:sp>
      <p:sp>
        <p:nvSpPr>
          <p:cNvPr id="34822" name="Datumsplatzhalter 8"/>
          <p:cNvSpPr>
            <a:spLocks noGrp="1"/>
          </p:cNvSpPr>
          <p:nvPr>
            <p:ph type="dt" sz="quarter" idx="24"/>
          </p:nvPr>
        </p:nvSpPr>
        <p:spPr bwMode="auto">
          <a:noFill/>
          <a:ln>
            <a:miter lim="800000"/>
            <a:headEnd/>
            <a:tailEnd/>
          </a:ln>
        </p:spPr>
        <p:txBody>
          <a:bodyPr/>
          <a:lstStyle/>
          <a:p>
            <a:r>
              <a:rPr lang="de-DE">
                <a:latin typeface="Arial" charset="0"/>
                <a:ea typeface="ＭＳ Ｐゴシック"/>
                <a:cs typeface="Arial" charset="0"/>
              </a:rPr>
              <a:t>HWR, 11.12.2012</a:t>
            </a:r>
          </a:p>
        </p:txBody>
      </p:sp>
      <p:sp>
        <p:nvSpPr>
          <p:cNvPr id="34823" name="Fußzeilenplatzhalter 1"/>
          <p:cNvSpPr>
            <a:spLocks noGrp="1"/>
          </p:cNvSpPr>
          <p:nvPr>
            <p:ph type="ftr" sz="quarter" idx="23"/>
          </p:nvPr>
        </p:nvSpPr>
        <p:spPr bwMode="auto">
          <a:noFill/>
          <a:ln>
            <a:miter lim="800000"/>
            <a:headEnd/>
            <a:tailEnd/>
          </a:ln>
        </p:spPr>
        <p:txBody>
          <a:bodyPr/>
          <a:lstStyle/>
          <a:p>
            <a:r>
              <a:rPr lang="de-DE">
                <a:latin typeface="Arial" charset="0"/>
                <a:ea typeface="ＭＳ Ｐゴシック"/>
                <a:cs typeface="Arial" charset="0"/>
              </a:rPr>
              <a:t>Die Förderverfahren der DFG / Volker Kreutzer</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el 3"/>
          <p:cNvSpPr>
            <a:spLocks noGrp="1"/>
          </p:cNvSpPr>
          <p:nvPr>
            <p:ph type="title"/>
          </p:nvPr>
        </p:nvSpPr>
        <p:spPr/>
        <p:txBody>
          <a:bodyPr/>
          <a:lstStyle/>
          <a:p>
            <a:r>
              <a:rPr lang="de-DE" smtClean="0">
                <a:latin typeface="Arial" charset="0"/>
                <a:ea typeface="ＭＳ Ｐゴシック"/>
                <a:cs typeface="Arial" charset="0"/>
              </a:rPr>
              <a:t>Überblick</a:t>
            </a:r>
          </a:p>
        </p:txBody>
      </p:sp>
      <p:sp>
        <p:nvSpPr>
          <p:cNvPr id="6" name="Inhaltsplatzhalter 5"/>
          <p:cNvSpPr>
            <a:spLocks noGrp="1"/>
          </p:cNvSpPr>
          <p:nvPr>
            <p:ph sz="quarter" idx="15"/>
          </p:nvPr>
        </p:nvSpPr>
        <p:spPr>
          <a:xfrm>
            <a:off x="214313" y="1595438"/>
            <a:ext cx="7326312" cy="4521200"/>
          </a:xfrm>
        </p:spPr>
        <p:txBody>
          <a:bodyPr/>
          <a:lstStyle/>
          <a:p>
            <a:pPr marL="234000" indent="-234000">
              <a:buClr>
                <a:schemeClr val="accent4"/>
              </a:buClr>
              <a:buFont typeface="Arial" pitchFamily="-65" charset="0"/>
              <a:buChar char="►"/>
              <a:defRPr/>
            </a:pPr>
            <a:r>
              <a:rPr lang="de-DE" sz="1600" b="1" dirty="0">
                <a:solidFill>
                  <a:schemeClr val="accent4">
                    <a:lumMod val="75000"/>
                  </a:schemeClr>
                </a:solidFill>
              </a:rPr>
              <a:t>Struktur</a:t>
            </a:r>
          </a:p>
          <a:p>
            <a:pPr marL="234000" indent="-234000">
              <a:buClr>
                <a:schemeClr val="accent4"/>
              </a:buClr>
              <a:buFont typeface="Arial" pitchFamily="-65" charset="0"/>
              <a:buChar char="►"/>
              <a:defRPr/>
            </a:pPr>
            <a:r>
              <a:rPr lang="de-DE" sz="1600" dirty="0" smtClean="0"/>
              <a:t>Übersicht </a:t>
            </a:r>
            <a:r>
              <a:rPr lang="de-DE" sz="1600" dirty="0"/>
              <a:t>Förderhandeln</a:t>
            </a:r>
          </a:p>
          <a:p>
            <a:pPr marL="234000" indent="-234000">
              <a:buClr>
                <a:schemeClr val="accent4"/>
              </a:buClr>
              <a:buFont typeface="Arial" pitchFamily="-65" charset="0"/>
              <a:buChar char="►"/>
              <a:defRPr/>
            </a:pPr>
            <a:r>
              <a:rPr lang="de-DE" sz="1600" dirty="0" smtClean="0"/>
              <a:t>Programme </a:t>
            </a:r>
            <a:r>
              <a:rPr lang="de-DE" sz="1600" dirty="0"/>
              <a:t>zur </a:t>
            </a:r>
            <a:r>
              <a:rPr lang="de-DE" sz="1600" dirty="0" smtClean="0"/>
              <a:t>Förderung von </a:t>
            </a:r>
            <a:r>
              <a:rPr lang="de-DE" sz="1600" dirty="0"/>
              <a:t>Forschungsprojekten</a:t>
            </a:r>
          </a:p>
          <a:p>
            <a:pPr marL="414000" lvl="1" indent="-180000">
              <a:buClr>
                <a:schemeClr val="accent3"/>
              </a:buClr>
              <a:buFont typeface="Arial" pitchFamily="-65" charset="0"/>
              <a:buChar char="●"/>
              <a:defRPr/>
            </a:pPr>
            <a:r>
              <a:rPr lang="de-DE" dirty="0"/>
              <a:t>Übersicht über die Programmziele</a:t>
            </a:r>
          </a:p>
          <a:p>
            <a:pPr marL="414000" lvl="1" indent="-180000">
              <a:buClr>
                <a:schemeClr val="accent3"/>
              </a:buClr>
              <a:buFont typeface="Arial" pitchFamily="-65" charset="0"/>
              <a:buChar char="●"/>
              <a:defRPr/>
            </a:pPr>
            <a:r>
              <a:rPr lang="de-DE" dirty="0"/>
              <a:t>Übersicht über die </a:t>
            </a:r>
            <a:r>
              <a:rPr lang="de-DE" dirty="0" err="1"/>
              <a:t>einwerbbaren</a:t>
            </a:r>
            <a:r>
              <a:rPr lang="de-DE" dirty="0"/>
              <a:t> Module</a:t>
            </a:r>
          </a:p>
          <a:p>
            <a:pPr marL="414000" lvl="1" indent="-180000">
              <a:buClr>
                <a:schemeClr val="accent3"/>
              </a:buClr>
              <a:buFont typeface="Arial" pitchFamily="-65" charset="0"/>
              <a:buChar char="●"/>
              <a:defRPr/>
            </a:pPr>
            <a:r>
              <a:rPr lang="de-DE" dirty="0"/>
              <a:t>Systematik der Merkblätter</a:t>
            </a:r>
          </a:p>
          <a:p>
            <a:pPr marL="414000" lvl="1" indent="-180000">
              <a:buClr>
                <a:schemeClr val="accent3"/>
              </a:buClr>
              <a:buFont typeface="Arial" pitchFamily="-65" charset="0"/>
              <a:buChar char="●"/>
              <a:defRPr/>
            </a:pPr>
            <a:r>
              <a:rPr lang="de-DE" dirty="0" err="1"/>
              <a:t>Einwerbbare</a:t>
            </a:r>
            <a:r>
              <a:rPr lang="de-DE" dirty="0"/>
              <a:t> Module im Einzelnen</a:t>
            </a:r>
          </a:p>
          <a:p>
            <a:pPr marL="234000" indent="-234000">
              <a:buClr>
                <a:schemeClr val="accent4"/>
              </a:buClr>
              <a:buFont typeface="Arial" pitchFamily="-65" charset="0"/>
              <a:buChar char="►"/>
              <a:defRPr/>
            </a:pPr>
            <a:r>
              <a:rPr lang="de-DE" sz="1600" dirty="0" smtClean="0"/>
              <a:t>Antragstellung/Hinweise für Fachhochschulen</a:t>
            </a:r>
            <a:endParaRPr lang="de-DE" sz="1600" dirty="0"/>
          </a:p>
          <a:p>
            <a:pPr marL="414000" lvl="1" indent="-180000">
              <a:buClr>
                <a:schemeClr val="accent3"/>
              </a:buClr>
              <a:buFont typeface="Arial" pitchFamily="-65" charset="0"/>
              <a:buChar char="●"/>
              <a:defRPr/>
            </a:pPr>
            <a:r>
              <a:rPr lang="de-DE" dirty="0"/>
              <a:t>Mehrere Antragsteller/innen</a:t>
            </a:r>
          </a:p>
          <a:p>
            <a:pPr marL="234000" indent="-234000">
              <a:buClr>
                <a:schemeClr val="accent4"/>
              </a:buClr>
              <a:buFont typeface="Arial" pitchFamily="-65" charset="0"/>
              <a:buChar char="►"/>
              <a:defRPr/>
            </a:pPr>
            <a:r>
              <a:rPr lang="de-DE" sz="1600" dirty="0"/>
              <a:t>Entscheidungsprozess</a:t>
            </a:r>
          </a:p>
          <a:p>
            <a:pPr marL="414000" lvl="1" indent="-180000">
              <a:buClr>
                <a:schemeClr val="accent3"/>
              </a:buClr>
              <a:buFont typeface="Arial" pitchFamily="-65" charset="0"/>
              <a:buChar char="●"/>
              <a:defRPr/>
            </a:pPr>
            <a:r>
              <a:rPr lang="de-DE" dirty="0"/>
              <a:t>Gutachter und Fachkollegien</a:t>
            </a:r>
          </a:p>
          <a:p>
            <a:pPr marL="234000" lvl="1" indent="-234000">
              <a:spcAft>
                <a:spcPts val="200"/>
              </a:spcAft>
              <a:buClr>
                <a:schemeClr val="accent4"/>
              </a:buClr>
              <a:buSzPct val="90000"/>
              <a:buFont typeface="Arial" pitchFamily="-65" charset="0"/>
              <a:buChar char="►"/>
              <a:defRPr/>
            </a:pPr>
            <a:r>
              <a:rPr lang="de-DE" dirty="0"/>
              <a:t>Forschungsgroßgeräte</a:t>
            </a:r>
          </a:p>
          <a:p>
            <a:pPr marL="234000" indent="-234000">
              <a:buClr>
                <a:schemeClr val="accent4"/>
              </a:buClr>
              <a:buFont typeface="Arial" pitchFamily="-65" charset="0"/>
              <a:buChar char="►"/>
              <a:defRPr/>
            </a:pPr>
            <a:endParaRPr lang="de-DE" sz="1600" dirty="0"/>
          </a:p>
        </p:txBody>
      </p:sp>
      <p:pic>
        <p:nvPicPr>
          <p:cNvPr id="13315" name="Grafik 13" descr="Bild1.png"/>
          <p:cNvPicPr>
            <a:picLocks noChangeAspect="1"/>
          </p:cNvPicPr>
          <p:nvPr/>
        </p:nvPicPr>
        <p:blipFill>
          <a:blip r:embed="rId2"/>
          <a:srcRect/>
          <a:stretch>
            <a:fillRect/>
          </a:stretch>
        </p:blipFill>
        <p:spPr bwMode="auto">
          <a:xfrm>
            <a:off x="6149975" y="1570038"/>
            <a:ext cx="2779713" cy="2779712"/>
          </a:xfrm>
          <a:prstGeom prst="rect">
            <a:avLst/>
          </a:prstGeom>
          <a:noFill/>
          <a:ln w="9525">
            <a:noFill/>
            <a:miter lim="800000"/>
            <a:headEnd/>
            <a:tailEnd/>
          </a:ln>
        </p:spPr>
      </p:pic>
      <p:sp>
        <p:nvSpPr>
          <p:cNvPr id="13316" name="Datumsplatzhalter 6"/>
          <p:cNvSpPr>
            <a:spLocks noGrp="1"/>
          </p:cNvSpPr>
          <p:nvPr>
            <p:ph type="dt" sz="quarter" idx="24"/>
          </p:nvPr>
        </p:nvSpPr>
        <p:spPr bwMode="auto">
          <a:noFill/>
          <a:ln>
            <a:miter lim="800000"/>
            <a:headEnd/>
            <a:tailEnd/>
          </a:ln>
        </p:spPr>
        <p:txBody>
          <a:bodyPr/>
          <a:lstStyle/>
          <a:p>
            <a:r>
              <a:rPr lang="de-DE">
                <a:latin typeface="Arial" charset="0"/>
                <a:ea typeface="ＭＳ Ｐゴシック"/>
                <a:cs typeface="Arial" charset="0"/>
              </a:rPr>
              <a:t>HWR, 11.12.2012</a:t>
            </a:r>
          </a:p>
        </p:txBody>
      </p:sp>
      <p:sp>
        <p:nvSpPr>
          <p:cNvPr id="13317" name="Fußzeilenplatzhalter 1"/>
          <p:cNvSpPr>
            <a:spLocks noGrp="1"/>
          </p:cNvSpPr>
          <p:nvPr>
            <p:ph type="ftr" sz="quarter" idx="23"/>
          </p:nvPr>
        </p:nvSpPr>
        <p:spPr bwMode="auto">
          <a:noFill/>
          <a:ln>
            <a:miter lim="800000"/>
            <a:headEnd/>
            <a:tailEnd/>
          </a:ln>
        </p:spPr>
        <p:txBody>
          <a:bodyPr/>
          <a:lstStyle/>
          <a:p>
            <a:r>
              <a:rPr lang="de-DE">
                <a:latin typeface="Arial" charset="0"/>
                <a:ea typeface="ＭＳ Ｐゴシック"/>
                <a:cs typeface="Arial" charset="0"/>
              </a:rPr>
              <a:t>Die Förderverfahren der DFG / Volker Kreutzer</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el 3"/>
          <p:cNvSpPr>
            <a:spLocks noGrp="1"/>
          </p:cNvSpPr>
          <p:nvPr>
            <p:ph type="title"/>
          </p:nvPr>
        </p:nvSpPr>
        <p:spPr>
          <a:xfrm>
            <a:off x="646113" y="417513"/>
            <a:ext cx="7920037" cy="269875"/>
          </a:xfrm>
        </p:spPr>
        <p:txBody>
          <a:bodyPr/>
          <a:lstStyle/>
          <a:p>
            <a:r>
              <a:rPr lang="de-DE" smtClean="0">
                <a:latin typeface="Arial" charset="0"/>
                <a:ea typeface="ＭＳ Ｐゴシック"/>
                <a:cs typeface="Arial" charset="0"/>
              </a:rPr>
              <a:t>Forschungsprojekte</a:t>
            </a:r>
          </a:p>
        </p:txBody>
      </p:sp>
      <p:sp>
        <p:nvSpPr>
          <p:cNvPr id="36866" name="Textplatzhalter 4"/>
          <p:cNvSpPr>
            <a:spLocks noGrp="1"/>
          </p:cNvSpPr>
          <p:nvPr>
            <p:ph type="body" sz="quarter" idx="22"/>
          </p:nvPr>
        </p:nvSpPr>
        <p:spPr>
          <a:xfrm>
            <a:off x="647700" y="720725"/>
            <a:ext cx="7920038" cy="269875"/>
          </a:xfrm>
        </p:spPr>
        <p:txBody>
          <a:bodyPr/>
          <a:lstStyle/>
          <a:p>
            <a:pPr>
              <a:lnSpc>
                <a:spcPct val="150000"/>
              </a:lnSpc>
              <a:spcAft>
                <a:spcPct val="0"/>
              </a:spcAft>
            </a:pPr>
            <a:r>
              <a:rPr lang="de-DE" smtClean="0">
                <a:latin typeface="Arial" charset="0"/>
                <a:ea typeface="ＭＳ Ｐゴシック"/>
                <a:cs typeface="Arial" charset="0"/>
              </a:rPr>
              <a:t>Module im Einzelnen</a:t>
            </a:r>
            <a:endParaRPr lang="de-DE" sz="900" smtClean="0">
              <a:latin typeface="Arial" charset="0"/>
              <a:ea typeface="ＭＳ Ｐゴシック"/>
              <a:cs typeface="Arial" charset="0"/>
            </a:endParaRPr>
          </a:p>
        </p:txBody>
      </p:sp>
      <p:sp>
        <p:nvSpPr>
          <p:cNvPr id="36867" name="Inhaltsplatzhalter 5"/>
          <p:cNvSpPr>
            <a:spLocks noGrp="1"/>
          </p:cNvSpPr>
          <p:nvPr>
            <p:ph sz="quarter" idx="15"/>
          </p:nvPr>
        </p:nvSpPr>
        <p:spPr>
          <a:xfrm>
            <a:off x="215900" y="1643063"/>
            <a:ext cx="6284913" cy="4521200"/>
          </a:xfrm>
        </p:spPr>
        <p:txBody>
          <a:bodyPr/>
          <a:lstStyle/>
          <a:p>
            <a:endParaRPr lang="de-DE" smtClean="0">
              <a:latin typeface="Arial" charset="0"/>
              <a:ea typeface="ＭＳ Ｐゴシック"/>
              <a:cs typeface="Arial" charset="0"/>
            </a:endParaRPr>
          </a:p>
          <a:p>
            <a:pPr lvl="1">
              <a:buFont typeface="Arial" charset="0"/>
              <a:buNone/>
            </a:pPr>
            <a:endParaRPr lang="de-DE" smtClean="0">
              <a:latin typeface="Arial" charset="0"/>
              <a:ea typeface="ＭＳ Ｐゴシック"/>
              <a:cs typeface="Arial" charset="0"/>
            </a:endParaRPr>
          </a:p>
          <a:p>
            <a:endParaRPr lang="de-DE" smtClean="0">
              <a:latin typeface="Arial" charset="0"/>
              <a:ea typeface="ＭＳ Ｐゴシック"/>
              <a:cs typeface="Arial" charset="0"/>
            </a:endParaRPr>
          </a:p>
        </p:txBody>
      </p:sp>
      <p:graphicFrame>
        <p:nvGraphicFramePr>
          <p:cNvPr id="10" name="Bildplatzhalter 9"/>
          <p:cNvGraphicFramePr>
            <a:graphicFrameLocks noGrp="1"/>
          </p:cNvGraphicFramePr>
          <p:nvPr>
            <p:ph type="pic" sz="quarter" idx="18"/>
          </p:nvPr>
        </p:nvGraphicFramePr>
        <p:xfrm>
          <a:off x="428596" y="1928805"/>
          <a:ext cx="2271196" cy="3660437"/>
        </p:xfrm>
        <a:graphic>
          <a:graphicData uri="http://schemas.openxmlformats.org/drawingml/2006/table">
            <a:tbl>
              <a:tblPr firstRow="1" bandRow="1">
                <a:tableStyleId>{2D5ABB26-0587-4C30-8999-92F81FD0307C}</a:tableStyleId>
              </a:tblPr>
              <a:tblGrid>
                <a:gridCol w="2271196">
                  <a:extLst>
                    <a:ext uri="{9D8B030D-6E8A-4147-A177-3AD203B41FA5}">
                      <a16:colId xmlns:a16="http://schemas.microsoft.com/office/drawing/2014/main" val="20000"/>
                    </a:ext>
                  </a:extLst>
                </a:gridCol>
              </a:tblGrid>
              <a:tr h="542287">
                <a:tc>
                  <a:txBody>
                    <a:bodyPr/>
                    <a:lstStyle/>
                    <a:p>
                      <a:r>
                        <a:rPr lang="de-DE" sz="1000" dirty="0" smtClean="0"/>
                        <a:t>Basismodul</a:t>
                      </a:r>
                      <a:endParaRPr lang="de-DE" sz="1000" dirty="0"/>
                    </a:p>
                  </a:txBody>
                  <a:tcPr anchor="ctr">
                    <a:lnL>
                      <a:noFill/>
                    </a:lnL>
                    <a:lnR>
                      <a:noFill/>
                    </a:lnR>
                    <a:lnT>
                      <a:noFill/>
                    </a:lnT>
                    <a:lnB>
                      <a:noFill/>
                    </a:lnB>
                    <a:lnTlToBr w="12700" cmpd="sng">
                      <a:noFill/>
                      <a:prstDash val="solid"/>
                    </a:lnTlToBr>
                    <a:lnBlToTr w="12700" cmpd="sng">
                      <a:noFill/>
                      <a:prstDash val="solid"/>
                    </a:lnBlToTr>
                    <a:cell3D prstMaterial="dkEdge">
                      <a:bevel/>
                      <a:lightRig rig="flood" dir="t"/>
                    </a:cell3D>
                    <a:solidFill>
                      <a:schemeClr val="tx2">
                        <a:lumMod val="20000"/>
                        <a:lumOff val="80000"/>
                      </a:schemeClr>
                    </a:solidFill>
                  </a:tcPr>
                </a:tc>
                <a:extLst>
                  <a:ext uri="{0D108BD9-81ED-4DB2-BD59-A6C34878D82A}">
                    <a16:rowId xmlns:a16="http://schemas.microsoft.com/office/drawing/2014/main" val="10000"/>
                  </a:ext>
                </a:extLst>
              </a:tr>
              <a:tr h="542287">
                <a:tc>
                  <a:txBody>
                    <a:bodyPr/>
                    <a:lstStyle/>
                    <a:p>
                      <a:r>
                        <a:rPr lang="de-DE" sz="1000" dirty="0" smtClean="0"/>
                        <a:t>Eigene Stelle</a:t>
                      </a:r>
                      <a:endParaRPr lang="de-DE" sz="1000" dirty="0"/>
                    </a:p>
                  </a:txBody>
                  <a:tcPr anchor="ctr">
                    <a:lnL>
                      <a:noFill/>
                    </a:lnL>
                    <a:lnR>
                      <a:noFill/>
                    </a:lnR>
                    <a:lnT>
                      <a:noFill/>
                    </a:lnT>
                    <a:lnB>
                      <a:noFill/>
                    </a:lnB>
                    <a:lnTlToBr w="12700" cmpd="sng">
                      <a:noFill/>
                      <a:prstDash val="solid"/>
                    </a:lnTlToBr>
                    <a:lnBlToTr w="12700" cmpd="sng">
                      <a:noFill/>
                      <a:prstDash val="solid"/>
                    </a:lnBlToTr>
                    <a:cell3D prstMaterial="dkEdge">
                      <a:bevel/>
                      <a:lightRig rig="flood" dir="t"/>
                    </a:cell3D>
                    <a:solidFill>
                      <a:schemeClr val="tx2">
                        <a:lumMod val="20000"/>
                        <a:lumOff val="80000"/>
                      </a:schemeClr>
                    </a:solidFill>
                  </a:tcPr>
                </a:tc>
                <a:extLst>
                  <a:ext uri="{0D108BD9-81ED-4DB2-BD59-A6C34878D82A}">
                    <a16:rowId xmlns:a16="http://schemas.microsoft.com/office/drawing/2014/main" val="10001"/>
                  </a:ext>
                </a:extLst>
              </a:tr>
              <a:tr h="542287">
                <a:tc>
                  <a:txBody>
                    <a:bodyPr/>
                    <a:lstStyle/>
                    <a:p>
                      <a:r>
                        <a:rPr lang="de-DE" sz="1000" dirty="0" smtClean="0"/>
                        <a:t>Vertretung</a:t>
                      </a:r>
                      <a:endParaRPr lang="de-DE" sz="1000" dirty="0"/>
                    </a:p>
                  </a:txBody>
                  <a:tcPr anchor="ctr">
                    <a:lnL>
                      <a:noFill/>
                    </a:lnL>
                    <a:lnR>
                      <a:noFill/>
                    </a:lnR>
                    <a:lnT>
                      <a:noFill/>
                    </a:lnT>
                    <a:lnB>
                      <a:noFill/>
                    </a:lnB>
                    <a:lnTlToBr w="12700" cmpd="sng">
                      <a:noFill/>
                      <a:prstDash val="solid"/>
                    </a:lnTlToBr>
                    <a:lnBlToTr w="12700" cmpd="sng">
                      <a:noFill/>
                      <a:prstDash val="solid"/>
                    </a:lnBlToTr>
                    <a:cell3D prstMaterial="dkEdge">
                      <a:bevel/>
                      <a:lightRig rig="flood" dir="t"/>
                    </a:cell3D>
                    <a:solidFill>
                      <a:schemeClr val="tx2">
                        <a:lumMod val="20000"/>
                        <a:lumOff val="80000"/>
                      </a:schemeClr>
                    </a:solidFill>
                  </a:tcPr>
                </a:tc>
                <a:extLst>
                  <a:ext uri="{0D108BD9-81ED-4DB2-BD59-A6C34878D82A}">
                    <a16:rowId xmlns:a16="http://schemas.microsoft.com/office/drawing/2014/main" val="10002"/>
                  </a:ext>
                </a:extLst>
              </a:tr>
              <a:tr h="542287">
                <a:tc>
                  <a:txBody>
                    <a:bodyPr/>
                    <a:lstStyle/>
                    <a:p>
                      <a:r>
                        <a:rPr lang="de-DE" sz="1000" dirty="0" smtClean="0"/>
                        <a:t>Rotationsstellen</a:t>
                      </a:r>
                      <a:endParaRPr lang="de-DE" sz="1000" dirty="0"/>
                    </a:p>
                  </a:txBody>
                  <a:tcPr anchor="ctr">
                    <a:lnL>
                      <a:noFill/>
                    </a:lnL>
                    <a:lnR>
                      <a:noFill/>
                    </a:lnR>
                    <a:lnT>
                      <a:noFill/>
                    </a:lnT>
                    <a:lnB>
                      <a:noFill/>
                    </a:lnB>
                    <a:lnTlToBr w="12700" cmpd="sng">
                      <a:noFill/>
                      <a:prstDash val="solid"/>
                    </a:lnTlToBr>
                    <a:lnBlToTr w="12700" cmpd="sng">
                      <a:noFill/>
                      <a:prstDash val="solid"/>
                    </a:lnBlToTr>
                    <a:cell3D prstMaterial="dkEdge">
                      <a:bevel/>
                      <a:lightRig rig="flood" dir="t"/>
                    </a:cell3D>
                    <a:solidFill>
                      <a:schemeClr val="tx2">
                        <a:lumMod val="20000"/>
                        <a:lumOff val="80000"/>
                      </a:schemeClr>
                    </a:solidFill>
                  </a:tcPr>
                </a:tc>
                <a:extLst>
                  <a:ext uri="{0D108BD9-81ED-4DB2-BD59-A6C34878D82A}">
                    <a16:rowId xmlns:a16="http://schemas.microsoft.com/office/drawing/2014/main" val="10003"/>
                  </a:ext>
                </a:extLst>
              </a:tr>
              <a:tr h="486254">
                <a:tc>
                  <a:txBody>
                    <a:bodyPr/>
                    <a:lstStyle/>
                    <a:p>
                      <a:r>
                        <a:rPr lang="de-DE" sz="1000" dirty="0" smtClean="0"/>
                        <a:t>Mercator-</a:t>
                      </a:r>
                      <a:r>
                        <a:rPr lang="de-DE" sz="1000" dirty="0" err="1" smtClean="0"/>
                        <a:t>Fellow</a:t>
                      </a:r>
                      <a:endParaRPr lang="de-DE" sz="1000" dirty="0"/>
                    </a:p>
                  </a:txBody>
                  <a:tcPr anchor="ctr">
                    <a:lnL>
                      <a:noFill/>
                    </a:lnL>
                    <a:lnR>
                      <a:noFill/>
                    </a:lnR>
                    <a:lnT>
                      <a:noFill/>
                    </a:lnT>
                    <a:lnB>
                      <a:noFill/>
                    </a:lnB>
                    <a:lnTlToBr w="12700" cmpd="sng">
                      <a:noFill/>
                      <a:prstDash val="solid"/>
                    </a:lnTlToBr>
                    <a:lnBlToTr w="12700" cmpd="sng">
                      <a:noFill/>
                      <a:prstDash val="solid"/>
                    </a:lnBlToTr>
                    <a:cell3D prstMaterial="dkEdge">
                      <a:bevel/>
                      <a:lightRig rig="flood" dir="t"/>
                    </a:cell3D>
                    <a:solidFill>
                      <a:schemeClr val="tx2">
                        <a:lumMod val="20000"/>
                        <a:lumOff val="80000"/>
                      </a:schemeClr>
                    </a:solidFill>
                  </a:tcPr>
                </a:tc>
                <a:extLst>
                  <a:ext uri="{0D108BD9-81ED-4DB2-BD59-A6C34878D82A}">
                    <a16:rowId xmlns:a16="http://schemas.microsoft.com/office/drawing/2014/main" val="10004"/>
                  </a:ext>
                </a:extLst>
              </a:tr>
              <a:tr h="542287">
                <a:tc>
                  <a:txBody>
                    <a:bodyPr/>
                    <a:lstStyle/>
                    <a:p>
                      <a:r>
                        <a:rPr lang="de-DE" sz="1000" dirty="0" err="1" smtClean="0"/>
                        <a:t>proj</a:t>
                      </a:r>
                      <a:r>
                        <a:rPr lang="de-DE" sz="1000" dirty="0" smtClean="0"/>
                        <a:t>. Workshops</a:t>
                      </a:r>
                      <a:endParaRPr lang="de-DE" sz="1000" dirty="0"/>
                    </a:p>
                  </a:txBody>
                  <a:tcPr anchor="ctr">
                    <a:lnL>
                      <a:noFill/>
                    </a:lnL>
                    <a:lnR>
                      <a:noFill/>
                    </a:lnR>
                    <a:lnT>
                      <a:noFill/>
                    </a:lnT>
                    <a:lnB>
                      <a:noFill/>
                    </a:lnB>
                    <a:lnTlToBr w="12700" cmpd="sng">
                      <a:noFill/>
                      <a:prstDash val="solid"/>
                    </a:lnTlToBr>
                    <a:lnBlToTr w="12700" cmpd="sng">
                      <a:noFill/>
                      <a:prstDash val="solid"/>
                    </a:lnBlToTr>
                    <a:cell3D prstMaterial="dkEdge">
                      <a:bevel/>
                      <a:lightRig rig="flood" dir="t"/>
                    </a:cell3D>
                    <a:solidFill>
                      <a:schemeClr val="accent4">
                        <a:lumMod val="40000"/>
                        <a:lumOff val="60000"/>
                      </a:schemeClr>
                    </a:solidFill>
                  </a:tcPr>
                </a:tc>
                <a:extLst>
                  <a:ext uri="{0D108BD9-81ED-4DB2-BD59-A6C34878D82A}">
                    <a16:rowId xmlns:a16="http://schemas.microsoft.com/office/drawing/2014/main" val="10005"/>
                  </a:ext>
                </a:extLst>
              </a:tr>
              <a:tr h="462748">
                <a:tc>
                  <a:txBody>
                    <a:bodyPr/>
                    <a:lstStyle/>
                    <a:p>
                      <a:r>
                        <a:rPr lang="de-DE" sz="1000" dirty="0" smtClean="0"/>
                        <a:t>Öffentlichkeitsarbeit</a:t>
                      </a:r>
                      <a:endParaRPr lang="de-DE" sz="1000" dirty="0"/>
                    </a:p>
                  </a:txBody>
                  <a:tcPr anchor="ctr">
                    <a:lnL>
                      <a:noFill/>
                    </a:lnL>
                    <a:lnR>
                      <a:noFill/>
                    </a:lnR>
                    <a:lnT>
                      <a:noFill/>
                    </a:lnT>
                    <a:lnB>
                      <a:noFill/>
                    </a:lnB>
                    <a:lnTlToBr w="12700" cmpd="sng">
                      <a:noFill/>
                      <a:prstDash val="solid"/>
                    </a:lnTlToBr>
                    <a:lnBlToTr w="12700" cmpd="sng">
                      <a:noFill/>
                      <a:prstDash val="solid"/>
                    </a:lnBlToTr>
                    <a:cell3D prstMaterial="dkEdge">
                      <a:bevel/>
                      <a:lightRig rig="flood" dir="t"/>
                    </a:cell3D>
                    <a:solidFill>
                      <a:schemeClr val="tx2">
                        <a:lumMod val="20000"/>
                        <a:lumOff val="80000"/>
                      </a:schemeClr>
                    </a:solidFill>
                  </a:tcPr>
                </a:tc>
                <a:extLst>
                  <a:ext uri="{0D108BD9-81ED-4DB2-BD59-A6C34878D82A}">
                    <a16:rowId xmlns:a16="http://schemas.microsoft.com/office/drawing/2014/main" val="10006"/>
                  </a:ext>
                </a:extLst>
              </a:tr>
            </a:tbl>
          </a:graphicData>
        </a:graphic>
      </p:graphicFrame>
      <p:sp>
        <p:nvSpPr>
          <p:cNvPr id="7" name="Rechteck 6"/>
          <p:cNvSpPr/>
          <p:nvPr/>
        </p:nvSpPr>
        <p:spPr>
          <a:xfrm>
            <a:off x="3630613" y="1941513"/>
            <a:ext cx="5194300" cy="3660775"/>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a:defRPr/>
            </a:pPr>
            <a:r>
              <a:rPr lang="de-DE" dirty="0">
                <a:solidFill>
                  <a:schemeClr val="tx1"/>
                </a:solidFill>
              </a:rPr>
              <a:t>Wenn Sie im Rahmen Ihres Forschungsprojektes Workshops durchführen wollen, können Ihnen hierzu die notwendigen Mittel zur Verfügung gestellt werden. Bitte beachten Sie, dass das Modul nicht separat, sondern nur im Rahmen des beantragten Forschungsprojektes beantragt werden kann.</a:t>
            </a:r>
          </a:p>
          <a:p>
            <a:pPr>
              <a:defRPr/>
            </a:pPr>
            <a:endParaRPr lang="de-DE" sz="1000" dirty="0">
              <a:solidFill>
                <a:schemeClr val="tx1"/>
              </a:solidFill>
            </a:endParaRPr>
          </a:p>
          <a:p>
            <a:pPr>
              <a:defRPr/>
            </a:pPr>
            <a:r>
              <a:rPr lang="de-DE" sz="1000" dirty="0">
                <a:solidFill>
                  <a:schemeClr val="tx1"/>
                </a:solidFill>
              </a:rPr>
              <a:t>http://www.dfg.de/formulare/52_06/52_06_de.pdf</a:t>
            </a:r>
          </a:p>
        </p:txBody>
      </p:sp>
      <p:sp>
        <p:nvSpPr>
          <p:cNvPr id="36870" name="Datumsplatzhalter 8"/>
          <p:cNvSpPr>
            <a:spLocks noGrp="1"/>
          </p:cNvSpPr>
          <p:nvPr>
            <p:ph type="dt" sz="quarter" idx="24"/>
          </p:nvPr>
        </p:nvSpPr>
        <p:spPr bwMode="auto">
          <a:noFill/>
          <a:ln>
            <a:miter lim="800000"/>
            <a:headEnd/>
            <a:tailEnd/>
          </a:ln>
        </p:spPr>
        <p:txBody>
          <a:bodyPr/>
          <a:lstStyle/>
          <a:p>
            <a:r>
              <a:rPr lang="de-DE">
                <a:latin typeface="Arial" charset="0"/>
                <a:ea typeface="ＭＳ Ｐゴシック"/>
                <a:cs typeface="Arial" charset="0"/>
              </a:rPr>
              <a:t>HWR, 11.12.2012</a:t>
            </a:r>
          </a:p>
        </p:txBody>
      </p:sp>
      <p:sp>
        <p:nvSpPr>
          <p:cNvPr id="36871" name="Fußzeilenplatzhalter 1"/>
          <p:cNvSpPr>
            <a:spLocks noGrp="1"/>
          </p:cNvSpPr>
          <p:nvPr>
            <p:ph type="ftr" sz="quarter" idx="23"/>
          </p:nvPr>
        </p:nvSpPr>
        <p:spPr bwMode="auto">
          <a:noFill/>
          <a:ln>
            <a:miter lim="800000"/>
            <a:headEnd/>
            <a:tailEnd/>
          </a:ln>
        </p:spPr>
        <p:txBody>
          <a:bodyPr/>
          <a:lstStyle/>
          <a:p>
            <a:r>
              <a:rPr lang="de-DE">
                <a:latin typeface="Arial" charset="0"/>
                <a:ea typeface="ＭＳ Ｐゴシック"/>
                <a:cs typeface="Arial" charset="0"/>
              </a:rPr>
              <a:t>Die Förderverfahren der DFG / Volker Kreutzer</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el 3"/>
          <p:cNvSpPr>
            <a:spLocks noGrp="1"/>
          </p:cNvSpPr>
          <p:nvPr>
            <p:ph type="title"/>
          </p:nvPr>
        </p:nvSpPr>
        <p:spPr>
          <a:xfrm>
            <a:off x="646113" y="417513"/>
            <a:ext cx="7920037" cy="269875"/>
          </a:xfrm>
        </p:spPr>
        <p:txBody>
          <a:bodyPr/>
          <a:lstStyle/>
          <a:p>
            <a:r>
              <a:rPr lang="de-DE" smtClean="0">
                <a:latin typeface="Arial" charset="0"/>
                <a:ea typeface="ＭＳ Ｐゴシック"/>
                <a:cs typeface="Arial" charset="0"/>
              </a:rPr>
              <a:t>Forschungsprojekte</a:t>
            </a:r>
          </a:p>
        </p:txBody>
      </p:sp>
      <p:sp>
        <p:nvSpPr>
          <p:cNvPr id="38914" name="Textplatzhalter 4"/>
          <p:cNvSpPr>
            <a:spLocks noGrp="1"/>
          </p:cNvSpPr>
          <p:nvPr>
            <p:ph type="body" sz="quarter" idx="22"/>
          </p:nvPr>
        </p:nvSpPr>
        <p:spPr>
          <a:xfrm>
            <a:off x="647700" y="720725"/>
            <a:ext cx="7920038" cy="269875"/>
          </a:xfrm>
        </p:spPr>
        <p:txBody>
          <a:bodyPr/>
          <a:lstStyle/>
          <a:p>
            <a:pPr>
              <a:lnSpc>
                <a:spcPct val="150000"/>
              </a:lnSpc>
              <a:spcAft>
                <a:spcPct val="0"/>
              </a:spcAft>
            </a:pPr>
            <a:r>
              <a:rPr lang="de-DE" smtClean="0">
                <a:latin typeface="Arial" charset="0"/>
                <a:ea typeface="ＭＳ Ｐゴシック"/>
                <a:cs typeface="Arial" charset="0"/>
              </a:rPr>
              <a:t>Module im Einzelnen</a:t>
            </a:r>
            <a:endParaRPr lang="de-DE" sz="900" smtClean="0">
              <a:latin typeface="Arial" charset="0"/>
              <a:ea typeface="ＭＳ Ｐゴシック"/>
              <a:cs typeface="Arial" charset="0"/>
            </a:endParaRPr>
          </a:p>
        </p:txBody>
      </p:sp>
      <p:sp>
        <p:nvSpPr>
          <p:cNvPr id="38915" name="Inhaltsplatzhalter 5"/>
          <p:cNvSpPr>
            <a:spLocks noGrp="1"/>
          </p:cNvSpPr>
          <p:nvPr>
            <p:ph sz="quarter" idx="15"/>
          </p:nvPr>
        </p:nvSpPr>
        <p:spPr>
          <a:xfrm>
            <a:off x="215900" y="1643063"/>
            <a:ext cx="6284913" cy="4521200"/>
          </a:xfrm>
        </p:spPr>
        <p:txBody>
          <a:bodyPr/>
          <a:lstStyle/>
          <a:p>
            <a:endParaRPr lang="de-DE" smtClean="0">
              <a:latin typeface="Arial" charset="0"/>
              <a:ea typeface="ＭＳ Ｐゴシック"/>
              <a:cs typeface="Arial" charset="0"/>
            </a:endParaRPr>
          </a:p>
          <a:p>
            <a:pPr lvl="1">
              <a:buFont typeface="Arial" charset="0"/>
              <a:buNone/>
            </a:pPr>
            <a:endParaRPr lang="de-DE" smtClean="0">
              <a:latin typeface="Arial" charset="0"/>
              <a:ea typeface="ＭＳ Ｐゴシック"/>
              <a:cs typeface="Arial" charset="0"/>
            </a:endParaRPr>
          </a:p>
          <a:p>
            <a:endParaRPr lang="de-DE" smtClean="0">
              <a:latin typeface="Arial" charset="0"/>
              <a:ea typeface="ＭＳ Ｐゴシック"/>
              <a:cs typeface="Arial" charset="0"/>
            </a:endParaRPr>
          </a:p>
        </p:txBody>
      </p:sp>
      <p:graphicFrame>
        <p:nvGraphicFramePr>
          <p:cNvPr id="10" name="Bildplatzhalter 9"/>
          <p:cNvGraphicFramePr>
            <a:graphicFrameLocks noGrp="1"/>
          </p:cNvGraphicFramePr>
          <p:nvPr>
            <p:ph type="pic" sz="quarter" idx="18"/>
          </p:nvPr>
        </p:nvGraphicFramePr>
        <p:xfrm>
          <a:off x="428596" y="1928805"/>
          <a:ext cx="2271196" cy="3660437"/>
        </p:xfrm>
        <a:graphic>
          <a:graphicData uri="http://schemas.openxmlformats.org/drawingml/2006/table">
            <a:tbl>
              <a:tblPr firstRow="1" bandRow="1">
                <a:tableStyleId>{2D5ABB26-0587-4C30-8999-92F81FD0307C}</a:tableStyleId>
              </a:tblPr>
              <a:tblGrid>
                <a:gridCol w="2271196">
                  <a:extLst>
                    <a:ext uri="{9D8B030D-6E8A-4147-A177-3AD203B41FA5}">
                      <a16:colId xmlns:a16="http://schemas.microsoft.com/office/drawing/2014/main" val="20000"/>
                    </a:ext>
                  </a:extLst>
                </a:gridCol>
              </a:tblGrid>
              <a:tr h="542287">
                <a:tc>
                  <a:txBody>
                    <a:bodyPr/>
                    <a:lstStyle/>
                    <a:p>
                      <a:r>
                        <a:rPr lang="de-DE" sz="1000" dirty="0" smtClean="0"/>
                        <a:t>Basismodul</a:t>
                      </a:r>
                      <a:endParaRPr lang="de-DE" sz="1000" dirty="0"/>
                    </a:p>
                  </a:txBody>
                  <a:tcPr anchor="ctr">
                    <a:lnL>
                      <a:noFill/>
                    </a:lnL>
                    <a:lnR>
                      <a:noFill/>
                    </a:lnR>
                    <a:lnT>
                      <a:noFill/>
                    </a:lnT>
                    <a:lnB>
                      <a:noFill/>
                    </a:lnB>
                    <a:lnTlToBr w="12700" cmpd="sng">
                      <a:noFill/>
                      <a:prstDash val="solid"/>
                    </a:lnTlToBr>
                    <a:lnBlToTr w="12700" cmpd="sng">
                      <a:noFill/>
                      <a:prstDash val="solid"/>
                    </a:lnBlToTr>
                    <a:cell3D prstMaterial="dkEdge">
                      <a:bevel/>
                      <a:lightRig rig="flood" dir="t"/>
                    </a:cell3D>
                    <a:solidFill>
                      <a:schemeClr val="tx2">
                        <a:lumMod val="20000"/>
                        <a:lumOff val="80000"/>
                      </a:schemeClr>
                    </a:solidFill>
                  </a:tcPr>
                </a:tc>
                <a:extLst>
                  <a:ext uri="{0D108BD9-81ED-4DB2-BD59-A6C34878D82A}">
                    <a16:rowId xmlns:a16="http://schemas.microsoft.com/office/drawing/2014/main" val="10000"/>
                  </a:ext>
                </a:extLst>
              </a:tr>
              <a:tr h="542287">
                <a:tc>
                  <a:txBody>
                    <a:bodyPr/>
                    <a:lstStyle/>
                    <a:p>
                      <a:r>
                        <a:rPr lang="de-DE" sz="1000" dirty="0" smtClean="0"/>
                        <a:t>Eigene Stelle</a:t>
                      </a:r>
                      <a:endParaRPr lang="de-DE" sz="1000" dirty="0"/>
                    </a:p>
                  </a:txBody>
                  <a:tcPr anchor="ctr">
                    <a:lnL>
                      <a:noFill/>
                    </a:lnL>
                    <a:lnR>
                      <a:noFill/>
                    </a:lnR>
                    <a:lnT>
                      <a:noFill/>
                    </a:lnT>
                    <a:lnB>
                      <a:noFill/>
                    </a:lnB>
                    <a:lnTlToBr w="12700" cmpd="sng">
                      <a:noFill/>
                      <a:prstDash val="solid"/>
                    </a:lnTlToBr>
                    <a:lnBlToTr w="12700" cmpd="sng">
                      <a:noFill/>
                      <a:prstDash val="solid"/>
                    </a:lnBlToTr>
                    <a:cell3D prstMaterial="dkEdge">
                      <a:bevel/>
                      <a:lightRig rig="flood" dir="t"/>
                    </a:cell3D>
                    <a:solidFill>
                      <a:schemeClr val="tx2">
                        <a:lumMod val="20000"/>
                        <a:lumOff val="80000"/>
                      </a:schemeClr>
                    </a:solidFill>
                  </a:tcPr>
                </a:tc>
                <a:extLst>
                  <a:ext uri="{0D108BD9-81ED-4DB2-BD59-A6C34878D82A}">
                    <a16:rowId xmlns:a16="http://schemas.microsoft.com/office/drawing/2014/main" val="10001"/>
                  </a:ext>
                </a:extLst>
              </a:tr>
              <a:tr h="542287">
                <a:tc>
                  <a:txBody>
                    <a:bodyPr/>
                    <a:lstStyle/>
                    <a:p>
                      <a:r>
                        <a:rPr lang="de-DE" sz="1000" dirty="0" smtClean="0"/>
                        <a:t>Vertretung</a:t>
                      </a:r>
                      <a:endParaRPr lang="de-DE" sz="1000" dirty="0"/>
                    </a:p>
                  </a:txBody>
                  <a:tcPr anchor="ctr">
                    <a:lnL>
                      <a:noFill/>
                    </a:lnL>
                    <a:lnR>
                      <a:noFill/>
                    </a:lnR>
                    <a:lnT>
                      <a:noFill/>
                    </a:lnT>
                    <a:lnB>
                      <a:noFill/>
                    </a:lnB>
                    <a:lnTlToBr w="12700" cmpd="sng">
                      <a:noFill/>
                      <a:prstDash val="solid"/>
                    </a:lnTlToBr>
                    <a:lnBlToTr w="12700" cmpd="sng">
                      <a:noFill/>
                      <a:prstDash val="solid"/>
                    </a:lnBlToTr>
                    <a:cell3D prstMaterial="dkEdge">
                      <a:bevel/>
                      <a:lightRig rig="flood" dir="t"/>
                    </a:cell3D>
                    <a:solidFill>
                      <a:schemeClr val="tx2">
                        <a:lumMod val="20000"/>
                        <a:lumOff val="80000"/>
                      </a:schemeClr>
                    </a:solidFill>
                  </a:tcPr>
                </a:tc>
                <a:extLst>
                  <a:ext uri="{0D108BD9-81ED-4DB2-BD59-A6C34878D82A}">
                    <a16:rowId xmlns:a16="http://schemas.microsoft.com/office/drawing/2014/main" val="10002"/>
                  </a:ext>
                </a:extLst>
              </a:tr>
              <a:tr h="542287">
                <a:tc>
                  <a:txBody>
                    <a:bodyPr/>
                    <a:lstStyle/>
                    <a:p>
                      <a:r>
                        <a:rPr lang="de-DE" sz="1000" dirty="0" smtClean="0"/>
                        <a:t>Rotationsstellen</a:t>
                      </a:r>
                      <a:endParaRPr lang="de-DE" sz="1000" dirty="0"/>
                    </a:p>
                  </a:txBody>
                  <a:tcPr anchor="ctr">
                    <a:lnL>
                      <a:noFill/>
                    </a:lnL>
                    <a:lnR>
                      <a:noFill/>
                    </a:lnR>
                    <a:lnT>
                      <a:noFill/>
                    </a:lnT>
                    <a:lnB>
                      <a:noFill/>
                    </a:lnB>
                    <a:lnTlToBr w="12700" cmpd="sng">
                      <a:noFill/>
                      <a:prstDash val="solid"/>
                    </a:lnTlToBr>
                    <a:lnBlToTr w="12700" cmpd="sng">
                      <a:noFill/>
                      <a:prstDash val="solid"/>
                    </a:lnBlToTr>
                    <a:cell3D prstMaterial="dkEdge">
                      <a:bevel/>
                      <a:lightRig rig="flood" dir="t"/>
                    </a:cell3D>
                    <a:solidFill>
                      <a:schemeClr val="tx2">
                        <a:lumMod val="20000"/>
                        <a:lumOff val="80000"/>
                      </a:schemeClr>
                    </a:solidFill>
                  </a:tcPr>
                </a:tc>
                <a:extLst>
                  <a:ext uri="{0D108BD9-81ED-4DB2-BD59-A6C34878D82A}">
                    <a16:rowId xmlns:a16="http://schemas.microsoft.com/office/drawing/2014/main" val="10003"/>
                  </a:ext>
                </a:extLst>
              </a:tr>
              <a:tr h="486254">
                <a:tc>
                  <a:txBody>
                    <a:bodyPr/>
                    <a:lstStyle/>
                    <a:p>
                      <a:r>
                        <a:rPr lang="de-DE" sz="1000" dirty="0" smtClean="0"/>
                        <a:t>Mercator-</a:t>
                      </a:r>
                      <a:r>
                        <a:rPr lang="de-DE" sz="1000" dirty="0" err="1" smtClean="0"/>
                        <a:t>Fellow</a:t>
                      </a:r>
                      <a:endParaRPr lang="de-DE" sz="1000" dirty="0"/>
                    </a:p>
                  </a:txBody>
                  <a:tcPr anchor="ctr">
                    <a:lnL>
                      <a:noFill/>
                    </a:lnL>
                    <a:lnR>
                      <a:noFill/>
                    </a:lnR>
                    <a:lnT>
                      <a:noFill/>
                    </a:lnT>
                    <a:lnB>
                      <a:noFill/>
                    </a:lnB>
                    <a:lnTlToBr w="12700" cmpd="sng">
                      <a:noFill/>
                      <a:prstDash val="solid"/>
                    </a:lnTlToBr>
                    <a:lnBlToTr w="12700" cmpd="sng">
                      <a:noFill/>
                      <a:prstDash val="solid"/>
                    </a:lnBlToTr>
                    <a:cell3D prstMaterial="dkEdge">
                      <a:bevel/>
                      <a:lightRig rig="flood" dir="t"/>
                    </a:cell3D>
                    <a:solidFill>
                      <a:schemeClr val="tx2">
                        <a:lumMod val="20000"/>
                        <a:lumOff val="80000"/>
                      </a:schemeClr>
                    </a:solidFill>
                  </a:tcPr>
                </a:tc>
                <a:extLst>
                  <a:ext uri="{0D108BD9-81ED-4DB2-BD59-A6C34878D82A}">
                    <a16:rowId xmlns:a16="http://schemas.microsoft.com/office/drawing/2014/main" val="10004"/>
                  </a:ext>
                </a:extLst>
              </a:tr>
              <a:tr h="542287">
                <a:tc>
                  <a:txBody>
                    <a:bodyPr/>
                    <a:lstStyle/>
                    <a:p>
                      <a:r>
                        <a:rPr lang="de-DE" sz="1000" dirty="0" err="1" smtClean="0"/>
                        <a:t>proj</a:t>
                      </a:r>
                      <a:r>
                        <a:rPr lang="de-DE" sz="1000" dirty="0" smtClean="0"/>
                        <a:t>. Workshops</a:t>
                      </a:r>
                      <a:endParaRPr lang="de-DE" sz="1000" dirty="0"/>
                    </a:p>
                  </a:txBody>
                  <a:tcPr anchor="ctr">
                    <a:lnL>
                      <a:noFill/>
                    </a:lnL>
                    <a:lnR>
                      <a:noFill/>
                    </a:lnR>
                    <a:lnT>
                      <a:noFill/>
                    </a:lnT>
                    <a:lnB>
                      <a:noFill/>
                    </a:lnB>
                    <a:lnTlToBr w="12700" cmpd="sng">
                      <a:noFill/>
                      <a:prstDash val="solid"/>
                    </a:lnTlToBr>
                    <a:lnBlToTr w="12700" cmpd="sng">
                      <a:noFill/>
                      <a:prstDash val="solid"/>
                    </a:lnBlToTr>
                    <a:cell3D prstMaterial="dkEdge">
                      <a:bevel/>
                      <a:lightRig rig="flood" dir="t"/>
                    </a:cell3D>
                    <a:solidFill>
                      <a:schemeClr val="tx2">
                        <a:lumMod val="20000"/>
                        <a:lumOff val="80000"/>
                      </a:schemeClr>
                    </a:solidFill>
                  </a:tcPr>
                </a:tc>
                <a:extLst>
                  <a:ext uri="{0D108BD9-81ED-4DB2-BD59-A6C34878D82A}">
                    <a16:rowId xmlns:a16="http://schemas.microsoft.com/office/drawing/2014/main" val="10005"/>
                  </a:ext>
                </a:extLst>
              </a:tr>
              <a:tr h="462748">
                <a:tc>
                  <a:txBody>
                    <a:bodyPr/>
                    <a:lstStyle/>
                    <a:p>
                      <a:r>
                        <a:rPr lang="de-DE" sz="1000" dirty="0" smtClean="0"/>
                        <a:t>Öffentlichkeitsarbeit</a:t>
                      </a:r>
                      <a:endParaRPr lang="de-DE" sz="1000" dirty="0"/>
                    </a:p>
                  </a:txBody>
                  <a:tcPr anchor="ctr">
                    <a:lnL>
                      <a:noFill/>
                    </a:lnL>
                    <a:lnR>
                      <a:noFill/>
                    </a:lnR>
                    <a:lnT>
                      <a:noFill/>
                    </a:lnT>
                    <a:lnB>
                      <a:noFill/>
                    </a:lnB>
                    <a:lnTlToBr w="12700" cmpd="sng">
                      <a:noFill/>
                      <a:prstDash val="solid"/>
                    </a:lnTlToBr>
                    <a:lnBlToTr w="12700" cmpd="sng">
                      <a:noFill/>
                      <a:prstDash val="solid"/>
                    </a:lnBlToTr>
                    <a:cell3D prstMaterial="dkEdge">
                      <a:bevel/>
                      <a:lightRig rig="flood" dir="t"/>
                    </a:cell3D>
                    <a:solidFill>
                      <a:schemeClr val="accent4">
                        <a:lumMod val="40000"/>
                        <a:lumOff val="60000"/>
                      </a:schemeClr>
                    </a:solidFill>
                  </a:tcPr>
                </a:tc>
                <a:extLst>
                  <a:ext uri="{0D108BD9-81ED-4DB2-BD59-A6C34878D82A}">
                    <a16:rowId xmlns:a16="http://schemas.microsoft.com/office/drawing/2014/main" val="10006"/>
                  </a:ext>
                </a:extLst>
              </a:tr>
            </a:tbl>
          </a:graphicData>
        </a:graphic>
      </p:graphicFrame>
      <p:sp>
        <p:nvSpPr>
          <p:cNvPr id="7" name="Rechteck 6"/>
          <p:cNvSpPr/>
          <p:nvPr/>
        </p:nvSpPr>
        <p:spPr>
          <a:xfrm>
            <a:off x="3630613" y="1941513"/>
            <a:ext cx="5194300" cy="3660775"/>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a:defRPr/>
            </a:pPr>
            <a:r>
              <a:rPr lang="de-DE" dirty="0">
                <a:solidFill>
                  <a:schemeClr val="tx1"/>
                </a:solidFill>
              </a:rPr>
              <a:t>Um Ihre Arbeit der Nicht-Fachöffentlichkeit vorzustellen, können Sie entsprechende Mittel für Öffentlichkeitsarbeit beantragen. </a:t>
            </a:r>
          </a:p>
          <a:p>
            <a:pPr>
              <a:defRPr/>
            </a:pPr>
            <a:endParaRPr lang="de-DE" dirty="0">
              <a:solidFill>
                <a:schemeClr val="tx1"/>
              </a:solidFill>
            </a:endParaRPr>
          </a:p>
          <a:p>
            <a:pPr>
              <a:defRPr/>
            </a:pPr>
            <a:r>
              <a:rPr lang="de-DE" sz="1000" dirty="0">
                <a:solidFill>
                  <a:schemeClr val="tx1"/>
                </a:solidFill>
                <a:hlinkClick r:id="rId3"/>
              </a:rPr>
              <a:t>www.dfg.de/formulare/52_07/52_07_de.pdf</a:t>
            </a:r>
            <a:endParaRPr lang="de-DE" sz="1000" dirty="0">
              <a:solidFill>
                <a:schemeClr val="tx1"/>
              </a:solidFill>
            </a:endParaRPr>
          </a:p>
          <a:p>
            <a:pPr>
              <a:defRPr/>
            </a:pPr>
            <a:endParaRPr lang="de-DE" sz="1000" dirty="0">
              <a:solidFill>
                <a:schemeClr val="tx1"/>
              </a:solidFill>
            </a:endParaRPr>
          </a:p>
        </p:txBody>
      </p:sp>
      <p:sp>
        <p:nvSpPr>
          <p:cNvPr id="38918" name="Datumsplatzhalter 8"/>
          <p:cNvSpPr>
            <a:spLocks noGrp="1"/>
          </p:cNvSpPr>
          <p:nvPr>
            <p:ph type="dt" sz="quarter" idx="24"/>
          </p:nvPr>
        </p:nvSpPr>
        <p:spPr bwMode="auto">
          <a:noFill/>
          <a:ln>
            <a:miter lim="800000"/>
            <a:headEnd/>
            <a:tailEnd/>
          </a:ln>
        </p:spPr>
        <p:txBody>
          <a:bodyPr/>
          <a:lstStyle/>
          <a:p>
            <a:r>
              <a:rPr lang="de-DE">
                <a:latin typeface="Arial" charset="0"/>
                <a:ea typeface="ＭＳ Ｐゴシック"/>
                <a:cs typeface="Arial" charset="0"/>
              </a:rPr>
              <a:t>HWR, 11.12.2012</a:t>
            </a:r>
          </a:p>
        </p:txBody>
      </p:sp>
      <p:sp>
        <p:nvSpPr>
          <p:cNvPr id="38919" name="Fußzeilenplatzhalter 1"/>
          <p:cNvSpPr>
            <a:spLocks noGrp="1"/>
          </p:cNvSpPr>
          <p:nvPr>
            <p:ph type="ftr" sz="quarter" idx="23"/>
          </p:nvPr>
        </p:nvSpPr>
        <p:spPr bwMode="auto">
          <a:noFill/>
          <a:ln>
            <a:miter lim="800000"/>
            <a:headEnd/>
            <a:tailEnd/>
          </a:ln>
        </p:spPr>
        <p:txBody>
          <a:bodyPr/>
          <a:lstStyle/>
          <a:p>
            <a:r>
              <a:rPr lang="de-DE">
                <a:latin typeface="Arial" charset="0"/>
                <a:ea typeface="ＭＳ Ｐゴシック"/>
                <a:cs typeface="Arial" charset="0"/>
              </a:rPr>
              <a:t>Die Förderverfahren der DFG / Volker Kreutzer</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el 3"/>
          <p:cNvSpPr>
            <a:spLocks noGrp="1"/>
          </p:cNvSpPr>
          <p:nvPr>
            <p:ph type="title"/>
          </p:nvPr>
        </p:nvSpPr>
        <p:spPr/>
        <p:txBody>
          <a:bodyPr/>
          <a:lstStyle/>
          <a:p>
            <a:r>
              <a:rPr lang="de-DE" smtClean="0">
                <a:latin typeface="Arial" charset="0"/>
                <a:ea typeface="ＭＳ Ｐゴシック"/>
                <a:cs typeface="Arial" charset="0"/>
              </a:rPr>
              <a:t>Überblick</a:t>
            </a:r>
          </a:p>
        </p:txBody>
      </p:sp>
      <p:sp>
        <p:nvSpPr>
          <p:cNvPr id="6" name="Inhaltsplatzhalter 5"/>
          <p:cNvSpPr>
            <a:spLocks noGrp="1"/>
          </p:cNvSpPr>
          <p:nvPr>
            <p:ph sz="quarter" idx="15"/>
          </p:nvPr>
        </p:nvSpPr>
        <p:spPr>
          <a:xfrm>
            <a:off x="214313" y="1595438"/>
            <a:ext cx="7326312" cy="4521200"/>
          </a:xfrm>
        </p:spPr>
        <p:txBody>
          <a:bodyPr/>
          <a:lstStyle/>
          <a:p>
            <a:pPr marL="234000" indent="-234000">
              <a:buClr>
                <a:schemeClr val="accent4"/>
              </a:buClr>
              <a:buFont typeface="Arial" pitchFamily="-65" charset="0"/>
              <a:buChar char="►"/>
              <a:defRPr/>
            </a:pPr>
            <a:r>
              <a:rPr lang="de-DE" sz="1600" dirty="0"/>
              <a:t>Struktur</a:t>
            </a:r>
          </a:p>
          <a:p>
            <a:pPr marL="234000" indent="-234000">
              <a:buClr>
                <a:schemeClr val="accent4"/>
              </a:buClr>
              <a:buFont typeface="Arial" pitchFamily="-65" charset="0"/>
              <a:buChar char="►"/>
              <a:defRPr/>
            </a:pPr>
            <a:r>
              <a:rPr lang="de-DE" sz="1600" dirty="0" smtClean="0"/>
              <a:t>Übersicht </a:t>
            </a:r>
            <a:r>
              <a:rPr lang="de-DE" sz="1600" dirty="0"/>
              <a:t>Förderhandeln</a:t>
            </a:r>
          </a:p>
          <a:p>
            <a:pPr marL="234000" indent="-234000">
              <a:buClr>
                <a:schemeClr val="accent4"/>
              </a:buClr>
              <a:buFont typeface="Arial" pitchFamily="-65" charset="0"/>
              <a:buChar char="►"/>
              <a:defRPr/>
            </a:pPr>
            <a:r>
              <a:rPr lang="de-DE" sz="1600" dirty="0"/>
              <a:t>Programme zur Förderung von Forschungsprojekten</a:t>
            </a:r>
          </a:p>
          <a:p>
            <a:pPr marL="414000" lvl="1" indent="-180000">
              <a:buClr>
                <a:schemeClr val="accent3"/>
              </a:buClr>
              <a:buFont typeface="Arial" pitchFamily="-65" charset="0"/>
              <a:buChar char="●"/>
              <a:defRPr/>
            </a:pPr>
            <a:r>
              <a:rPr lang="de-DE" dirty="0"/>
              <a:t>Übersicht über die Programmziele</a:t>
            </a:r>
          </a:p>
          <a:p>
            <a:pPr marL="414000" lvl="1" indent="-180000">
              <a:buClr>
                <a:schemeClr val="accent3"/>
              </a:buClr>
              <a:buFont typeface="Arial" pitchFamily="-65" charset="0"/>
              <a:buChar char="●"/>
              <a:defRPr/>
            </a:pPr>
            <a:r>
              <a:rPr lang="de-DE" dirty="0"/>
              <a:t>Übersicht über die </a:t>
            </a:r>
            <a:r>
              <a:rPr lang="de-DE" dirty="0" err="1"/>
              <a:t>einwerbbaren</a:t>
            </a:r>
            <a:r>
              <a:rPr lang="de-DE" dirty="0"/>
              <a:t> Module</a:t>
            </a:r>
          </a:p>
          <a:p>
            <a:pPr marL="414000" lvl="1" indent="-180000">
              <a:buClr>
                <a:schemeClr val="accent3"/>
              </a:buClr>
              <a:buFont typeface="Arial" pitchFamily="-65" charset="0"/>
              <a:buChar char="●"/>
              <a:defRPr/>
            </a:pPr>
            <a:r>
              <a:rPr lang="de-DE" dirty="0"/>
              <a:t>Systematik der Merkblätter</a:t>
            </a:r>
          </a:p>
          <a:p>
            <a:pPr marL="414000" lvl="1" indent="-180000">
              <a:buClr>
                <a:schemeClr val="accent3"/>
              </a:buClr>
              <a:buFont typeface="Arial" pitchFamily="-65" charset="0"/>
              <a:buChar char="●"/>
              <a:defRPr/>
            </a:pPr>
            <a:r>
              <a:rPr lang="de-DE" dirty="0" err="1"/>
              <a:t>Einwerbbare</a:t>
            </a:r>
            <a:r>
              <a:rPr lang="de-DE" dirty="0"/>
              <a:t> Module im Einzelnen</a:t>
            </a:r>
          </a:p>
          <a:p>
            <a:pPr marL="234000" indent="-234000">
              <a:buClr>
                <a:schemeClr val="accent4"/>
              </a:buClr>
              <a:buFont typeface="Arial" pitchFamily="-65" charset="0"/>
              <a:buChar char="►"/>
              <a:defRPr/>
            </a:pPr>
            <a:r>
              <a:rPr lang="de-DE" sz="1600" b="1" dirty="0">
                <a:solidFill>
                  <a:schemeClr val="accent4">
                    <a:lumMod val="75000"/>
                  </a:schemeClr>
                </a:solidFill>
              </a:rPr>
              <a:t>Antragstellung/Hinweise für Fachhochschulen</a:t>
            </a:r>
          </a:p>
          <a:p>
            <a:pPr marL="414000" lvl="1" indent="-180000">
              <a:buClr>
                <a:schemeClr val="accent3"/>
              </a:buClr>
              <a:buFont typeface="Arial" pitchFamily="-65" charset="0"/>
              <a:buChar char="●"/>
              <a:defRPr/>
            </a:pPr>
            <a:r>
              <a:rPr lang="de-DE" dirty="0"/>
              <a:t>Mehrere Antragsteller/innen</a:t>
            </a:r>
          </a:p>
          <a:p>
            <a:pPr marL="234000" indent="-234000">
              <a:buClr>
                <a:schemeClr val="accent4"/>
              </a:buClr>
              <a:buFont typeface="Arial" pitchFamily="-65" charset="0"/>
              <a:buChar char="►"/>
              <a:defRPr/>
            </a:pPr>
            <a:r>
              <a:rPr lang="de-DE" sz="1600" dirty="0"/>
              <a:t>Entscheidungsprozess</a:t>
            </a:r>
          </a:p>
          <a:p>
            <a:pPr marL="414000" lvl="1" indent="-180000">
              <a:buClr>
                <a:schemeClr val="accent3"/>
              </a:buClr>
              <a:buFont typeface="Arial" pitchFamily="-65" charset="0"/>
              <a:buChar char="●"/>
              <a:defRPr/>
            </a:pPr>
            <a:r>
              <a:rPr lang="de-DE" dirty="0" smtClean="0"/>
              <a:t>Gutachter/innen </a:t>
            </a:r>
            <a:r>
              <a:rPr lang="de-DE" dirty="0"/>
              <a:t>und Fachkollegien</a:t>
            </a:r>
          </a:p>
          <a:p>
            <a:pPr marL="234000" lvl="1" indent="-234000">
              <a:spcAft>
                <a:spcPts val="200"/>
              </a:spcAft>
              <a:buClr>
                <a:schemeClr val="accent4"/>
              </a:buClr>
              <a:buSzPct val="90000"/>
              <a:buFont typeface="Arial" pitchFamily="-65" charset="0"/>
              <a:buChar char="►"/>
              <a:defRPr/>
            </a:pPr>
            <a:r>
              <a:rPr lang="de-DE" dirty="0"/>
              <a:t>Forschungsgroßgeräte</a:t>
            </a:r>
          </a:p>
          <a:p>
            <a:pPr marL="234000" indent="-234000">
              <a:buClr>
                <a:schemeClr val="accent4"/>
              </a:buClr>
              <a:buFont typeface="Arial" pitchFamily="-65" charset="0"/>
              <a:buChar char="►"/>
              <a:defRPr/>
            </a:pPr>
            <a:endParaRPr lang="de-DE" sz="1600" dirty="0"/>
          </a:p>
        </p:txBody>
      </p:sp>
      <p:pic>
        <p:nvPicPr>
          <p:cNvPr id="40963" name="Grafik 13" descr="Bild1.png"/>
          <p:cNvPicPr>
            <a:picLocks noChangeAspect="1"/>
          </p:cNvPicPr>
          <p:nvPr/>
        </p:nvPicPr>
        <p:blipFill>
          <a:blip r:embed="rId2"/>
          <a:srcRect/>
          <a:stretch>
            <a:fillRect/>
          </a:stretch>
        </p:blipFill>
        <p:spPr bwMode="auto">
          <a:xfrm>
            <a:off x="6149975" y="1570038"/>
            <a:ext cx="2779713" cy="2779712"/>
          </a:xfrm>
          <a:prstGeom prst="rect">
            <a:avLst/>
          </a:prstGeom>
          <a:noFill/>
          <a:ln w="9525">
            <a:noFill/>
            <a:miter lim="800000"/>
            <a:headEnd/>
            <a:tailEnd/>
          </a:ln>
        </p:spPr>
      </p:pic>
      <p:sp>
        <p:nvSpPr>
          <p:cNvPr id="40964" name="Datumsplatzhalter 6"/>
          <p:cNvSpPr>
            <a:spLocks noGrp="1"/>
          </p:cNvSpPr>
          <p:nvPr>
            <p:ph type="dt" sz="quarter" idx="24"/>
          </p:nvPr>
        </p:nvSpPr>
        <p:spPr bwMode="auto">
          <a:noFill/>
          <a:ln>
            <a:miter lim="800000"/>
            <a:headEnd/>
            <a:tailEnd/>
          </a:ln>
        </p:spPr>
        <p:txBody>
          <a:bodyPr/>
          <a:lstStyle/>
          <a:p>
            <a:r>
              <a:rPr lang="de-DE">
                <a:latin typeface="Arial" charset="0"/>
                <a:ea typeface="ＭＳ Ｐゴシック"/>
                <a:cs typeface="Arial" charset="0"/>
              </a:rPr>
              <a:t>HWR, 11.12.2012</a:t>
            </a:r>
          </a:p>
        </p:txBody>
      </p:sp>
      <p:sp>
        <p:nvSpPr>
          <p:cNvPr id="40965" name="Fußzeilenplatzhalter 1"/>
          <p:cNvSpPr>
            <a:spLocks noGrp="1"/>
          </p:cNvSpPr>
          <p:nvPr>
            <p:ph type="ftr" sz="quarter" idx="23"/>
          </p:nvPr>
        </p:nvSpPr>
        <p:spPr bwMode="auto">
          <a:noFill/>
          <a:ln>
            <a:miter lim="800000"/>
            <a:headEnd/>
            <a:tailEnd/>
          </a:ln>
        </p:spPr>
        <p:txBody>
          <a:bodyPr/>
          <a:lstStyle/>
          <a:p>
            <a:r>
              <a:rPr lang="de-DE">
                <a:latin typeface="Arial" charset="0"/>
                <a:ea typeface="ＭＳ Ｐゴシック"/>
                <a:cs typeface="Arial" charset="0"/>
              </a:rPr>
              <a:t>Die Förderverfahren der DFG / Volker Kreutzer</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el 3"/>
          <p:cNvSpPr>
            <a:spLocks noGrp="1"/>
          </p:cNvSpPr>
          <p:nvPr>
            <p:ph type="title"/>
          </p:nvPr>
        </p:nvSpPr>
        <p:spPr/>
        <p:txBody>
          <a:bodyPr/>
          <a:lstStyle/>
          <a:p>
            <a:r>
              <a:rPr lang="de-DE" smtClean="0">
                <a:latin typeface="Arial" charset="0"/>
                <a:ea typeface="ＭＳ Ｐゴシック"/>
                <a:cs typeface="Arial" charset="0"/>
              </a:rPr>
              <a:t>Forschungsprojekte</a:t>
            </a:r>
          </a:p>
        </p:txBody>
      </p:sp>
      <p:sp>
        <p:nvSpPr>
          <p:cNvPr id="41986" name="Textplatzhalter 4"/>
          <p:cNvSpPr>
            <a:spLocks noGrp="1"/>
          </p:cNvSpPr>
          <p:nvPr>
            <p:ph type="body" sz="quarter" idx="22"/>
          </p:nvPr>
        </p:nvSpPr>
        <p:spPr>
          <a:xfrm>
            <a:off x="647700" y="720725"/>
            <a:ext cx="7920038" cy="269875"/>
          </a:xfrm>
        </p:spPr>
        <p:txBody>
          <a:bodyPr/>
          <a:lstStyle/>
          <a:p>
            <a:pPr>
              <a:spcAft>
                <a:spcPct val="0"/>
              </a:spcAft>
            </a:pPr>
            <a:r>
              <a:rPr lang="de-DE" smtClean="0">
                <a:latin typeface="Arial" charset="0"/>
                <a:ea typeface="ＭＳ Ｐゴシック"/>
                <a:cs typeface="Arial" charset="0"/>
              </a:rPr>
              <a:t>Antragstellung</a:t>
            </a:r>
          </a:p>
        </p:txBody>
      </p:sp>
      <p:sp>
        <p:nvSpPr>
          <p:cNvPr id="41987" name="Inhaltsplatzhalter 5"/>
          <p:cNvSpPr>
            <a:spLocks noGrp="1"/>
          </p:cNvSpPr>
          <p:nvPr>
            <p:ph sz="quarter" idx="15"/>
          </p:nvPr>
        </p:nvSpPr>
        <p:spPr>
          <a:xfrm>
            <a:off x="215900" y="1500188"/>
            <a:ext cx="9070975" cy="4521200"/>
          </a:xfrm>
        </p:spPr>
        <p:txBody>
          <a:bodyPr/>
          <a:lstStyle/>
          <a:p>
            <a:pPr>
              <a:lnSpc>
                <a:spcPct val="150000"/>
              </a:lnSpc>
              <a:buFont typeface="Arial" charset="0"/>
              <a:buNone/>
            </a:pPr>
            <a:r>
              <a:rPr lang="de-DE" b="1" smtClean="0">
                <a:latin typeface="Arial" charset="0"/>
                <a:ea typeface="ＭＳ Ｐゴシック"/>
                <a:cs typeface="Arial" charset="0"/>
              </a:rPr>
              <a:t>Leitfaden für die Antragstellung – Projektanträge </a:t>
            </a:r>
            <a:r>
              <a:rPr lang="de-DE" smtClean="0">
                <a:solidFill>
                  <a:srgbClr val="000000"/>
                </a:solidFill>
                <a:latin typeface="Arial" charset="0"/>
                <a:ea typeface="ＭＳ Ｐゴシック"/>
                <a:cs typeface="Arial" charset="0"/>
                <a:hlinkClick r:id="rId2" action="ppaction://hlinkfile"/>
              </a:rPr>
              <a:t>54.01</a:t>
            </a:r>
            <a:r>
              <a:rPr lang="de-DE" b="1" smtClean="0">
                <a:latin typeface="Arial" charset="0"/>
                <a:ea typeface="ＭＳ Ｐゴシック"/>
                <a:cs typeface="Arial" charset="0"/>
                <a:hlinkClick r:id="rId2" action="ppaction://hlinkfile"/>
              </a:rPr>
              <a:t> </a:t>
            </a:r>
            <a:endParaRPr lang="de-DE" b="1" smtClean="0">
              <a:latin typeface="Arial" charset="0"/>
              <a:ea typeface="ＭＳ Ｐゴシック"/>
              <a:cs typeface="Arial" charset="0"/>
            </a:endParaRPr>
          </a:p>
          <a:p>
            <a:pPr>
              <a:lnSpc>
                <a:spcPct val="150000"/>
              </a:lnSpc>
              <a:buFont typeface="Arial" charset="0"/>
              <a:buNone/>
            </a:pPr>
            <a:r>
              <a:rPr lang="de-DE" sz="1600" b="1" smtClean="0">
                <a:latin typeface="Arial" charset="0"/>
                <a:ea typeface="ＭＳ Ｐゴシック"/>
                <a:cs typeface="Arial" charset="0"/>
              </a:rPr>
              <a:t>Gliederung</a:t>
            </a:r>
          </a:p>
          <a:p>
            <a:pPr marL="3175" lvl="1" indent="0">
              <a:buFont typeface="Arial" charset="0"/>
              <a:buNone/>
            </a:pPr>
            <a:r>
              <a:rPr lang="de-DE" b="1" smtClean="0">
                <a:solidFill>
                  <a:srgbClr val="000000"/>
                </a:solidFill>
                <a:latin typeface="Arial" charset="0"/>
                <a:ea typeface="ＭＳ Ｐゴシック"/>
                <a:cs typeface="Arial" charset="0"/>
              </a:rPr>
              <a:t>A. 	Teilen Sie uns Ihre Daten mit:</a:t>
            </a:r>
          </a:p>
          <a:p>
            <a:pPr marL="3175" lvl="1" indent="0">
              <a:buFont typeface="Arial" charset="0"/>
              <a:buNone/>
            </a:pPr>
            <a:r>
              <a:rPr lang="de-DE" smtClean="0">
                <a:solidFill>
                  <a:srgbClr val="000000"/>
                </a:solidFill>
                <a:latin typeface="Arial" charset="0"/>
                <a:ea typeface="ＭＳ Ｐゴシック"/>
                <a:cs typeface="Arial" charset="0"/>
              </a:rPr>
              <a:t>	Ausfüllen der auf der Homepage gestellten Vorlage </a:t>
            </a:r>
            <a:r>
              <a:rPr lang="de-DE" smtClean="0">
                <a:solidFill>
                  <a:srgbClr val="000000"/>
                </a:solidFill>
                <a:latin typeface="Arial" charset="0"/>
                <a:ea typeface="ＭＳ Ｐゴシック"/>
                <a:cs typeface="Arial" charset="0"/>
                <a:hlinkClick r:id="rId3" action="ppaction://hlinkfile"/>
              </a:rPr>
              <a:t>54.011</a:t>
            </a:r>
            <a:r>
              <a:rPr lang="de-DE" smtClean="0">
                <a:solidFill>
                  <a:srgbClr val="000000"/>
                </a:solidFill>
                <a:latin typeface="Arial" charset="0"/>
                <a:ea typeface="ＭＳ Ｐゴシック"/>
                <a:cs typeface="Arial" charset="0"/>
              </a:rPr>
              <a:t>; </a:t>
            </a:r>
            <a:br>
              <a:rPr lang="de-DE" smtClean="0">
                <a:solidFill>
                  <a:srgbClr val="000000"/>
                </a:solidFill>
                <a:latin typeface="Arial" charset="0"/>
                <a:ea typeface="ＭＳ Ｐゴシック"/>
                <a:cs typeface="Arial" charset="0"/>
              </a:rPr>
            </a:br>
            <a:r>
              <a:rPr lang="de-DE" smtClean="0">
                <a:solidFill>
                  <a:srgbClr val="000000"/>
                </a:solidFill>
                <a:latin typeface="Arial" charset="0"/>
                <a:ea typeface="ＭＳ Ｐゴシック"/>
                <a:cs typeface="Arial" charset="0"/>
              </a:rPr>
              <a:t>	Zusendung mit Unterschriften(!) als Teil des Antrags</a:t>
            </a:r>
          </a:p>
          <a:p>
            <a:pPr marL="3175" lvl="1" indent="0">
              <a:buFont typeface="Arial" charset="0"/>
              <a:buNone/>
            </a:pPr>
            <a:endParaRPr lang="de-DE" sz="400" smtClean="0">
              <a:solidFill>
                <a:srgbClr val="000000"/>
              </a:solidFill>
              <a:latin typeface="Arial" charset="0"/>
              <a:ea typeface="ＭＳ Ｐゴシック"/>
              <a:cs typeface="Arial" charset="0"/>
            </a:endParaRPr>
          </a:p>
          <a:p>
            <a:pPr marL="3175" lvl="1" indent="0">
              <a:buFont typeface="Arial" charset="0"/>
              <a:buNone/>
            </a:pPr>
            <a:r>
              <a:rPr lang="de-DE" b="1" smtClean="0">
                <a:solidFill>
                  <a:srgbClr val="000000"/>
                </a:solidFill>
                <a:latin typeface="Arial" charset="0"/>
                <a:ea typeface="ＭＳ Ｐゴシック"/>
                <a:cs typeface="Arial" charset="0"/>
              </a:rPr>
              <a:t>B. 	Beschreiben Sie ihr Vorhaben</a:t>
            </a:r>
          </a:p>
          <a:p>
            <a:pPr marL="3175" lvl="1" indent="0">
              <a:buFont typeface="Arial" charset="0"/>
              <a:buNone/>
            </a:pPr>
            <a:r>
              <a:rPr lang="de-DE" smtClean="0">
                <a:solidFill>
                  <a:srgbClr val="000000"/>
                </a:solidFill>
                <a:latin typeface="Arial" charset="0"/>
                <a:ea typeface="ＭＳ Ｐゴシック"/>
                <a:cs typeface="Arial" charset="0"/>
              </a:rPr>
              <a:t>	Ausfüllen der auf der Homepage gestellten Vorlage </a:t>
            </a:r>
            <a:r>
              <a:rPr lang="de-DE" smtClean="0">
                <a:solidFill>
                  <a:srgbClr val="000000"/>
                </a:solidFill>
                <a:latin typeface="Arial" charset="0"/>
                <a:ea typeface="ＭＳ Ｐゴシック"/>
                <a:cs typeface="Arial" charset="0"/>
                <a:hlinkClick r:id="rId4" action="ppaction://hlinkfile"/>
              </a:rPr>
              <a:t>54.012</a:t>
            </a:r>
            <a:r>
              <a:rPr lang="de-DE" smtClean="0">
                <a:solidFill>
                  <a:srgbClr val="000000"/>
                </a:solidFill>
                <a:latin typeface="Arial" charset="0"/>
                <a:ea typeface="ＭＳ Ｐゴシック"/>
                <a:cs typeface="Arial" charset="0"/>
              </a:rPr>
              <a:t>;</a:t>
            </a:r>
          </a:p>
          <a:p>
            <a:pPr marL="3175" lvl="1" indent="0">
              <a:buFont typeface="Arial" charset="0"/>
              <a:buNone/>
            </a:pPr>
            <a:r>
              <a:rPr lang="de-DE" smtClean="0">
                <a:solidFill>
                  <a:srgbClr val="000000"/>
                </a:solidFill>
                <a:latin typeface="Arial" charset="0"/>
                <a:ea typeface="ＭＳ Ｐゴシック"/>
                <a:cs typeface="Arial" charset="0"/>
              </a:rPr>
              <a:t>	Zusendung als Teil des Antrags</a:t>
            </a:r>
          </a:p>
          <a:p>
            <a:pPr marL="3175" lvl="1" indent="0">
              <a:buFont typeface="Arial" charset="0"/>
              <a:buNone/>
            </a:pPr>
            <a:endParaRPr lang="de-DE" sz="400" smtClean="0">
              <a:solidFill>
                <a:srgbClr val="000000"/>
              </a:solidFill>
              <a:latin typeface="Arial" charset="0"/>
              <a:ea typeface="ＭＳ Ｐゴシック"/>
              <a:cs typeface="Arial" charset="0"/>
            </a:endParaRPr>
          </a:p>
          <a:p>
            <a:pPr marL="3175" lvl="1" indent="0">
              <a:buFont typeface="Arial" charset="0"/>
              <a:buNone/>
            </a:pPr>
            <a:r>
              <a:rPr lang="de-DE" b="1" smtClean="0">
                <a:solidFill>
                  <a:srgbClr val="000000"/>
                </a:solidFill>
                <a:latin typeface="Arial" charset="0"/>
                <a:ea typeface="ＭＳ Ｐゴシック"/>
                <a:cs typeface="Arial" charset="0"/>
              </a:rPr>
              <a:t>C.	Fügen Sie die notwendigen Anlagen bei:</a:t>
            </a:r>
          </a:p>
          <a:p>
            <a:pPr marL="3175" lvl="1" indent="0">
              <a:buFont typeface="Arial" charset="0"/>
              <a:buNone/>
            </a:pPr>
            <a:r>
              <a:rPr lang="de-DE" smtClean="0">
                <a:solidFill>
                  <a:srgbClr val="000000"/>
                </a:solidFill>
                <a:latin typeface="Arial" charset="0"/>
                <a:ea typeface="ＭＳ Ｐゴシック"/>
                <a:cs typeface="Arial" charset="0"/>
              </a:rPr>
              <a:t>	Zusendung als Teil des Antrags </a:t>
            </a:r>
          </a:p>
          <a:p>
            <a:pPr>
              <a:lnSpc>
                <a:spcPct val="150000"/>
              </a:lnSpc>
              <a:buFont typeface="Arial" charset="0"/>
              <a:buNone/>
            </a:pPr>
            <a:endParaRPr lang="de-DE" sz="1600" b="1" smtClean="0">
              <a:latin typeface="Arial" charset="0"/>
              <a:ea typeface="ＭＳ Ｐゴシック"/>
              <a:cs typeface="Arial" charset="0"/>
            </a:endParaRPr>
          </a:p>
          <a:p>
            <a:pPr>
              <a:buFont typeface="Arial" charset="0"/>
              <a:buNone/>
            </a:pPr>
            <a:endParaRPr lang="de-DE" sz="400" smtClean="0">
              <a:latin typeface="Arial" charset="0"/>
              <a:ea typeface="ＭＳ Ｐゴシック"/>
              <a:cs typeface="Arial" charset="0"/>
            </a:endParaRPr>
          </a:p>
          <a:p>
            <a:pPr>
              <a:buFont typeface="Arial" charset="0"/>
              <a:buNone/>
            </a:pPr>
            <a:endParaRPr lang="de-DE" smtClean="0">
              <a:latin typeface="Arial" charset="0"/>
              <a:ea typeface="ＭＳ Ｐゴシック"/>
              <a:cs typeface="Arial" charset="0"/>
            </a:endParaRPr>
          </a:p>
        </p:txBody>
      </p:sp>
      <p:grpSp>
        <p:nvGrpSpPr>
          <p:cNvPr id="18" name="Gruppieren 17"/>
          <p:cNvGrpSpPr>
            <a:grpSpLocks/>
          </p:cNvGrpSpPr>
          <p:nvPr/>
        </p:nvGrpSpPr>
        <p:grpSpPr bwMode="auto">
          <a:xfrm>
            <a:off x="6345238" y="1990725"/>
            <a:ext cx="2738437" cy="4100513"/>
            <a:chOff x="6345844" y="1991448"/>
            <a:chExt cx="2738122" cy="4099752"/>
          </a:xfrm>
        </p:grpSpPr>
        <p:sp>
          <p:nvSpPr>
            <p:cNvPr id="13" name="Abgerundetes Rechteck 12"/>
            <p:cNvSpPr/>
            <p:nvPr/>
          </p:nvSpPr>
          <p:spPr>
            <a:xfrm>
              <a:off x="6368066" y="1991448"/>
              <a:ext cx="2623835" cy="4099752"/>
            </a:xfrm>
            <a:prstGeom prst="roundRect">
              <a:avLst/>
            </a:prstGeom>
            <a:solidFill>
              <a:schemeClr val="accent2">
                <a:alpha val="41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dirty="0"/>
            </a:p>
          </p:txBody>
        </p:sp>
        <p:sp>
          <p:nvSpPr>
            <p:cNvPr id="41992" name="Textfeld 9"/>
            <p:cNvSpPr txBox="1">
              <a:spLocks noChangeArrowheads="1"/>
            </p:cNvSpPr>
            <p:nvPr/>
          </p:nvSpPr>
          <p:spPr bwMode="auto">
            <a:xfrm>
              <a:off x="6647243" y="2653076"/>
              <a:ext cx="2064989" cy="338554"/>
            </a:xfrm>
            <a:prstGeom prst="rect">
              <a:avLst/>
            </a:prstGeom>
            <a:noFill/>
            <a:ln w="9525">
              <a:noFill/>
              <a:miter lim="800000"/>
              <a:headEnd/>
              <a:tailEnd/>
            </a:ln>
          </p:spPr>
          <p:txBody>
            <a:bodyPr wrap="none">
              <a:spAutoFit/>
            </a:bodyPr>
            <a:lstStyle/>
            <a:p>
              <a:r>
                <a:rPr lang="de-DE" sz="1600"/>
                <a:t>Eingabe über Maske</a:t>
              </a:r>
            </a:p>
          </p:txBody>
        </p:sp>
        <p:sp>
          <p:nvSpPr>
            <p:cNvPr id="41993" name="Textfeld 10"/>
            <p:cNvSpPr txBox="1">
              <a:spLocks noChangeArrowheads="1"/>
            </p:cNvSpPr>
            <p:nvPr/>
          </p:nvSpPr>
          <p:spPr bwMode="auto">
            <a:xfrm>
              <a:off x="6345844" y="3759814"/>
              <a:ext cx="2738122" cy="338554"/>
            </a:xfrm>
            <a:prstGeom prst="rect">
              <a:avLst/>
            </a:prstGeom>
            <a:noFill/>
            <a:ln w="9525">
              <a:noFill/>
              <a:miter lim="800000"/>
              <a:headEnd/>
              <a:tailEnd/>
            </a:ln>
          </p:spPr>
          <p:txBody>
            <a:bodyPr wrap="none">
              <a:spAutoFit/>
            </a:bodyPr>
            <a:lstStyle/>
            <a:p>
              <a:r>
                <a:rPr lang="de-DE" sz="1600"/>
                <a:t>gestellte Vorlage aus Portal </a:t>
              </a:r>
            </a:p>
          </p:txBody>
        </p:sp>
        <p:sp>
          <p:nvSpPr>
            <p:cNvPr id="41994" name="Textfeld 11"/>
            <p:cNvSpPr txBox="1">
              <a:spLocks noChangeArrowheads="1"/>
            </p:cNvSpPr>
            <p:nvPr/>
          </p:nvSpPr>
          <p:spPr bwMode="auto">
            <a:xfrm>
              <a:off x="6368320" y="4912666"/>
              <a:ext cx="2622834" cy="338554"/>
            </a:xfrm>
            <a:prstGeom prst="rect">
              <a:avLst/>
            </a:prstGeom>
            <a:noFill/>
            <a:ln w="9525">
              <a:noFill/>
              <a:miter lim="800000"/>
              <a:headEnd/>
              <a:tailEnd/>
            </a:ln>
          </p:spPr>
          <p:txBody>
            <a:bodyPr wrap="none">
              <a:spAutoFit/>
            </a:bodyPr>
            <a:lstStyle/>
            <a:p>
              <a:r>
                <a:rPr lang="de-DE" sz="1600"/>
                <a:t>Hochladen der Dokumente</a:t>
              </a:r>
            </a:p>
          </p:txBody>
        </p:sp>
        <p:sp>
          <p:nvSpPr>
            <p:cNvPr id="14" name="Pfeil nach unten 13"/>
            <p:cNvSpPr/>
            <p:nvPr/>
          </p:nvSpPr>
          <p:spPr>
            <a:xfrm>
              <a:off x="7501411" y="5340451"/>
              <a:ext cx="357146" cy="303157"/>
            </a:xfrm>
            <a:prstGeom prst="down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41996" name="Textfeld 14"/>
            <p:cNvSpPr txBox="1">
              <a:spLocks noChangeArrowheads="1"/>
            </p:cNvSpPr>
            <p:nvPr/>
          </p:nvSpPr>
          <p:spPr bwMode="auto">
            <a:xfrm>
              <a:off x="6377938" y="5676897"/>
              <a:ext cx="2603598" cy="338554"/>
            </a:xfrm>
            <a:prstGeom prst="rect">
              <a:avLst/>
            </a:prstGeom>
            <a:noFill/>
            <a:ln w="9525">
              <a:noFill/>
              <a:miter lim="800000"/>
              <a:headEnd/>
              <a:tailEnd/>
            </a:ln>
          </p:spPr>
          <p:txBody>
            <a:bodyPr wrap="none">
              <a:spAutoFit/>
            </a:bodyPr>
            <a:lstStyle/>
            <a:p>
              <a:r>
                <a:rPr lang="de-DE" sz="1600" b="1">
                  <a:solidFill>
                    <a:srgbClr val="FF0000"/>
                  </a:solidFill>
                </a:rPr>
                <a:t>Übermittlung über Portal</a:t>
              </a:r>
            </a:p>
          </p:txBody>
        </p:sp>
        <p:sp>
          <p:nvSpPr>
            <p:cNvPr id="41997" name="Textfeld 16"/>
            <p:cNvSpPr txBox="1">
              <a:spLocks noChangeArrowheads="1"/>
            </p:cNvSpPr>
            <p:nvPr/>
          </p:nvSpPr>
          <p:spPr bwMode="auto">
            <a:xfrm>
              <a:off x="6378740" y="2071678"/>
              <a:ext cx="2601994" cy="338554"/>
            </a:xfrm>
            <a:prstGeom prst="rect">
              <a:avLst/>
            </a:prstGeom>
            <a:noFill/>
            <a:ln w="9525">
              <a:noFill/>
              <a:miter lim="800000"/>
              <a:headEnd/>
              <a:tailEnd/>
            </a:ln>
          </p:spPr>
          <p:txBody>
            <a:bodyPr wrap="none">
              <a:spAutoFit/>
            </a:bodyPr>
            <a:lstStyle/>
            <a:p>
              <a:r>
                <a:rPr lang="de-DE" sz="1600" b="1">
                  <a:solidFill>
                    <a:srgbClr val="FF0000"/>
                  </a:solidFill>
                </a:rPr>
                <a:t>Antragstellung über elan</a:t>
              </a:r>
            </a:p>
          </p:txBody>
        </p:sp>
      </p:grpSp>
      <p:sp>
        <p:nvSpPr>
          <p:cNvPr id="41989" name="Datumsplatzhalter 7"/>
          <p:cNvSpPr>
            <a:spLocks noGrp="1"/>
          </p:cNvSpPr>
          <p:nvPr>
            <p:ph type="dt" sz="quarter" idx="24"/>
          </p:nvPr>
        </p:nvSpPr>
        <p:spPr bwMode="auto">
          <a:noFill/>
          <a:ln>
            <a:miter lim="800000"/>
            <a:headEnd/>
            <a:tailEnd/>
          </a:ln>
        </p:spPr>
        <p:txBody>
          <a:bodyPr/>
          <a:lstStyle/>
          <a:p>
            <a:r>
              <a:rPr lang="de-DE">
                <a:latin typeface="Arial" charset="0"/>
                <a:ea typeface="ＭＳ Ｐゴシック"/>
                <a:cs typeface="Arial" charset="0"/>
              </a:rPr>
              <a:t>HWR, 11.12.2012</a:t>
            </a:r>
          </a:p>
        </p:txBody>
      </p:sp>
      <p:sp>
        <p:nvSpPr>
          <p:cNvPr id="41990" name="Fußzeilenplatzhalter 1"/>
          <p:cNvSpPr>
            <a:spLocks noGrp="1"/>
          </p:cNvSpPr>
          <p:nvPr>
            <p:ph type="ftr" sz="quarter" idx="23"/>
          </p:nvPr>
        </p:nvSpPr>
        <p:spPr bwMode="auto">
          <a:noFill/>
          <a:ln>
            <a:miter lim="800000"/>
            <a:headEnd/>
            <a:tailEnd/>
          </a:ln>
        </p:spPr>
        <p:txBody>
          <a:bodyPr/>
          <a:lstStyle/>
          <a:p>
            <a:r>
              <a:rPr lang="de-DE">
                <a:latin typeface="Arial" charset="0"/>
                <a:ea typeface="ＭＳ Ｐゴシック"/>
                <a:cs typeface="Arial" charset="0"/>
              </a:rPr>
              <a:t>Die Förderverfahren der DFG / Volker Kreutzer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el 3"/>
          <p:cNvSpPr>
            <a:spLocks noGrp="1"/>
          </p:cNvSpPr>
          <p:nvPr>
            <p:ph type="title"/>
          </p:nvPr>
        </p:nvSpPr>
        <p:spPr/>
        <p:txBody>
          <a:bodyPr/>
          <a:lstStyle/>
          <a:p>
            <a:r>
              <a:rPr lang="de-DE" smtClean="0">
                <a:latin typeface="Arial" charset="0"/>
                <a:ea typeface="ＭＳ Ｐゴシック"/>
                <a:cs typeface="Arial" charset="0"/>
              </a:rPr>
              <a:t>Sachbeihilfe/Forschungsprojekte</a:t>
            </a:r>
          </a:p>
        </p:txBody>
      </p:sp>
      <p:sp>
        <p:nvSpPr>
          <p:cNvPr id="43010" name="Textplatzhalter 4"/>
          <p:cNvSpPr>
            <a:spLocks noGrp="1"/>
          </p:cNvSpPr>
          <p:nvPr>
            <p:ph type="body" sz="quarter" idx="22"/>
          </p:nvPr>
        </p:nvSpPr>
        <p:spPr>
          <a:xfrm>
            <a:off x="647700" y="720725"/>
            <a:ext cx="7920038" cy="269875"/>
          </a:xfrm>
        </p:spPr>
        <p:txBody>
          <a:bodyPr/>
          <a:lstStyle/>
          <a:p>
            <a:pPr>
              <a:spcAft>
                <a:spcPct val="0"/>
              </a:spcAft>
            </a:pPr>
            <a:r>
              <a:rPr lang="de-DE" smtClean="0">
                <a:latin typeface="Arial" charset="0"/>
                <a:ea typeface="ＭＳ Ｐゴシック"/>
                <a:cs typeface="Arial" charset="0"/>
              </a:rPr>
              <a:t>Antragstellung</a:t>
            </a:r>
          </a:p>
        </p:txBody>
      </p:sp>
      <p:sp>
        <p:nvSpPr>
          <p:cNvPr id="43011" name="Inhaltsplatzhalter 5"/>
          <p:cNvSpPr>
            <a:spLocks noGrp="1"/>
          </p:cNvSpPr>
          <p:nvPr>
            <p:ph sz="quarter" idx="15"/>
          </p:nvPr>
        </p:nvSpPr>
        <p:spPr>
          <a:xfrm>
            <a:off x="215900" y="1570038"/>
            <a:ext cx="6999288" cy="4521200"/>
          </a:xfrm>
        </p:spPr>
        <p:txBody>
          <a:bodyPr/>
          <a:lstStyle/>
          <a:p>
            <a:pPr marL="0" indent="0">
              <a:lnSpc>
                <a:spcPct val="100000"/>
              </a:lnSpc>
              <a:buFont typeface="Arial" charset="0"/>
              <a:buNone/>
            </a:pPr>
            <a:r>
              <a:rPr lang="de-DE" b="1" smtClean="0">
                <a:latin typeface="Arial" charset="0"/>
                <a:ea typeface="ＭＳ Ｐゴシック"/>
                <a:cs typeface="Arial" charset="0"/>
              </a:rPr>
              <a:t>1. Stand der Forschung und eigene Vorarbeiten</a:t>
            </a:r>
          </a:p>
          <a:p>
            <a:pPr marL="0" indent="0">
              <a:lnSpc>
                <a:spcPct val="100000"/>
              </a:lnSpc>
              <a:buFont typeface="Arial" charset="0"/>
              <a:buNone/>
            </a:pPr>
            <a:r>
              <a:rPr lang="de-DE" b="1" smtClean="0">
                <a:latin typeface="Arial" charset="0"/>
                <a:ea typeface="ＭＳ Ｐゴシック"/>
                <a:cs typeface="Arial" charset="0"/>
              </a:rPr>
              <a:t>	</a:t>
            </a:r>
            <a:r>
              <a:rPr lang="de-DE" b="1" i="1" smtClean="0">
                <a:solidFill>
                  <a:schemeClr val="tx2"/>
                </a:solidFill>
                <a:latin typeface="Arial" charset="0"/>
                <a:ea typeface="ＭＳ Ｐゴシック"/>
                <a:cs typeface="Arial" charset="0"/>
              </a:rPr>
              <a:t>Vorarbeiten in Industrie?</a:t>
            </a:r>
          </a:p>
          <a:p>
            <a:pPr marL="0" indent="0">
              <a:lnSpc>
                <a:spcPct val="100000"/>
              </a:lnSpc>
              <a:buFont typeface="Arial" charset="0"/>
              <a:buNone/>
            </a:pPr>
            <a:r>
              <a:rPr lang="de-DE" b="1" i="1" smtClean="0">
                <a:solidFill>
                  <a:schemeClr val="tx2"/>
                </a:solidFill>
                <a:latin typeface="Arial" charset="0"/>
                <a:ea typeface="ＭＳ Ｐゴシック"/>
                <a:cs typeface="Arial" charset="0"/>
              </a:rPr>
              <a:t>	Erstantragsteller</a:t>
            </a:r>
          </a:p>
          <a:p>
            <a:pPr marL="0" indent="0">
              <a:lnSpc>
                <a:spcPct val="100000"/>
              </a:lnSpc>
              <a:buFont typeface="Arial" charset="0"/>
              <a:buNone/>
            </a:pPr>
            <a:r>
              <a:rPr lang="de-DE" b="1" smtClean="0">
                <a:latin typeface="Arial" charset="0"/>
                <a:ea typeface="ＭＳ Ｐゴシック"/>
                <a:cs typeface="Arial" charset="0"/>
              </a:rPr>
              <a:t>2. Ziele und Arbeitsprogramm</a:t>
            </a:r>
          </a:p>
          <a:p>
            <a:pPr marL="0" indent="0">
              <a:lnSpc>
                <a:spcPct val="100000"/>
              </a:lnSpc>
              <a:buFont typeface="Arial" charset="0"/>
              <a:buNone/>
            </a:pPr>
            <a:r>
              <a:rPr lang="de-DE" b="1" smtClean="0">
                <a:latin typeface="Arial" charset="0"/>
                <a:ea typeface="ＭＳ Ｐゴシック"/>
                <a:cs typeface="Arial" charset="0"/>
              </a:rPr>
              <a:t>3. Literaturverzeichnis zum Stand der Forschung </a:t>
            </a:r>
          </a:p>
          <a:p>
            <a:pPr marL="0" indent="0">
              <a:lnSpc>
                <a:spcPct val="100000"/>
              </a:lnSpc>
              <a:buFont typeface="Arial" charset="0"/>
              <a:buNone/>
            </a:pPr>
            <a:r>
              <a:rPr lang="de-DE" b="1" smtClean="0">
                <a:latin typeface="Arial" charset="0"/>
                <a:ea typeface="ＭＳ Ｐゴシック"/>
                <a:cs typeface="Arial" charset="0"/>
              </a:rPr>
              <a:t>    und zu den Zielen und dem Arbeitsprogramm</a:t>
            </a:r>
          </a:p>
          <a:p>
            <a:pPr marL="0" indent="0">
              <a:lnSpc>
                <a:spcPct val="100000"/>
              </a:lnSpc>
              <a:buFont typeface="Arial" charset="0"/>
              <a:buNone/>
            </a:pPr>
            <a:r>
              <a:rPr lang="de-DE" b="1" smtClean="0">
                <a:latin typeface="Arial" charset="0"/>
                <a:ea typeface="ＭＳ Ｐゴシック"/>
                <a:cs typeface="Arial" charset="0"/>
              </a:rPr>
              <a:t>	</a:t>
            </a:r>
            <a:r>
              <a:rPr lang="de-DE" b="1" i="1" smtClean="0">
                <a:solidFill>
                  <a:schemeClr val="tx2"/>
                </a:solidFill>
                <a:latin typeface="Arial" charset="0"/>
                <a:ea typeface="ＭＳ Ｐゴシック"/>
                <a:cs typeface="Arial" charset="0"/>
              </a:rPr>
              <a:t>keine Möglichkeit zur Publikation beim 	vorherigen Arbeitgeber?	</a:t>
            </a:r>
          </a:p>
          <a:p>
            <a:pPr marL="0" indent="0">
              <a:lnSpc>
                <a:spcPct val="100000"/>
              </a:lnSpc>
              <a:buFont typeface="Arial" charset="0"/>
              <a:buNone/>
            </a:pPr>
            <a:r>
              <a:rPr lang="de-DE" b="1" smtClean="0">
                <a:latin typeface="Arial" charset="0"/>
                <a:ea typeface="ＭＳ Ｐゴシック"/>
                <a:cs typeface="Arial" charset="0"/>
              </a:rPr>
              <a:t>4. Beantragte Module</a:t>
            </a:r>
          </a:p>
          <a:p>
            <a:pPr marL="0" indent="0">
              <a:lnSpc>
                <a:spcPct val="100000"/>
              </a:lnSpc>
              <a:buFont typeface="Arial" charset="0"/>
              <a:buNone/>
            </a:pPr>
            <a:r>
              <a:rPr lang="de-DE" b="1" smtClean="0">
                <a:latin typeface="Arial" charset="0"/>
                <a:ea typeface="ＭＳ Ｐゴシック"/>
                <a:cs typeface="Arial" charset="0"/>
              </a:rPr>
              <a:t>	</a:t>
            </a:r>
            <a:r>
              <a:rPr lang="de-DE" b="1" i="1" smtClean="0">
                <a:solidFill>
                  <a:schemeClr val="tx2"/>
                </a:solidFill>
                <a:latin typeface="Arial" charset="0"/>
                <a:ea typeface="ＭＳ Ｐゴシック"/>
                <a:cs typeface="Arial" charset="0"/>
              </a:rPr>
              <a:t>welche Projektmitarbeiter?</a:t>
            </a:r>
          </a:p>
          <a:p>
            <a:pPr marL="0" indent="0">
              <a:lnSpc>
                <a:spcPct val="100000"/>
              </a:lnSpc>
              <a:buFont typeface="Arial" charset="0"/>
              <a:buNone/>
            </a:pPr>
            <a:r>
              <a:rPr lang="de-DE" b="1" smtClean="0">
                <a:latin typeface="Arial" charset="0"/>
                <a:ea typeface="ＭＳ Ｐゴシック"/>
                <a:cs typeface="Arial" charset="0"/>
              </a:rPr>
              <a:t>5. Voraussetzung für die Durchführung des</a:t>
            </a:r>
          </a:p>
          <a:p>
            <a:pPr marL="0" indent="0">
              <a:lnSpc>
                <a:spcPct val="100000"/>
              </a:lnSpc>
              <a:buFont typeface="Arial" charset="0"/>
              <a:buNone/>
            </a:pPr>
            <a:r>
              <a:rPr lang="de-DE" b="1" smtClean="0">
                <a:latin typeface="Arial" charset="0"/>
                <a:ea typeface="ＭＳ Ｐゴシック"/>
                <a:cs typeface="Arial" charset="0"/>
              </a:rPr>
              <a:t>    Vorhabens</a:t>
            </a:r>
          </a:p>
          <a:p>
            <a:pPr marL="0" indent="0">
              <a:lnSpc>
                <a:spcPct val="100000"/>
              </a:lnSpc>
              <a:buFont typeface="Arial" charset="0"/>
              <a:buNone/>
            </a:pPr>
            <a:r>
              <a:rPr lang="de-DE" b="1" smtClean="0">
                <a:latin typeface="Arial" charset="0"/>
                <a:ea typeface="ＭＳ Ｐゴシック"/>
                <a:cs typeface="Arial" charset="0"/>
              </a:rPr>
              <a:t>6. Ergänzende Erklärungen</a:t>
            </a:r>
          </a:p>
          <a:p>
            <a:pPr marL="0" indent="0">
              <a:lnSpc>
                <a:spcPct val="100000"/>
              </a:lnSpc>
              <a:spcAft>
                <a:spcPct val="0"/>
              </a:spcAft>
              <a:buFont typeface="Arial" charset="0"/>
              <a:buNone/>
            </a:pPr>
            <a:endParaRPr lang="de-DE" b="1" smtClean="0">
              <a:latin typeface="Arial" charset="0"/>
              <a:ea typeface="ＭＳ Ｐゴシック"/>
              <a:cs typeface="Arial" charset="0"/>
            </a:endParaRPr>
          </a:p>
        </p:txBody>
      </p:sp>
      <p:pic>
        <p:nvPicPr>
          <p:cNvPr id="43012" name="Grafik 15" descr="Frau.png"/>
          <p:cNvPicPr>
            <a:picLocks noChangeAspect="1"/>
          </p:cNvPicPr>
          <p:nvPr/>
        </p:nvPicPr>
        <p:blipFill>
          <a:blip r:embed="rId2"/>
          <a:srcRect/>
          <a:stretch>
            <a:fillRect/>
          </a:stretch>
        </p:blipFill>
        <p:spPr bwMode="auto">
          <a:xfrm>
            <a:off x="6384925" y="1571625"/>
            <a:ext cx="2544763" cy="1863725"/>
          </a:xfrm>
          <a:prstGeom prst="rect">
            <a:avLst/>
          </a:prstGeom>
          <a:noFill/>
          <a:ln w="9525">
            <a:noFill/>
            <a:miter lim="800000"/>
            <a:headEnd/>
            <a:tailEnd/>
          </a:ln>
        </p:spPr>
      </p:pic>
      <p:sp>
        <p:nvSpPr>
          <p:cNvPr id="43013" name="Datumsplatzhalter 7"/>
          <p:cNvSpPr>
            <a:spLocks noGrp="1"/>
          </p:cNvSpPr>
          <p:nvPr>
            <p:ph type="dt" sz="quarter" idx="24"/>
          </p:nvPr>
        </p:nvSpPr>
        <p:spPr bwMode="auto">
          <a:noFill/>
          <a:ln>
            <a:miter lim="800000"/>
            <a:headEnd/>
            <a:tailEnd/>
          </a:ln>
        </p:spPr>
        <p:txBody>
          <a:bodyPr/>
          <a:lstStyle/>
          <a:p>
            <a:r>
              <a:rPr lang="de-DE">
                <a:latin typeface="Arial" charset="0"/>
                <a:ea typeface="ＭＳ Ｐゴシック"/>
                <a:cs typeface="Arial" charset="0"/>
              </a:rPr>
              <a:t>HWR, 11.12.2012</a:t>
            </a:r>
          </a:p>
        </p:txBody>
      </p:sp>
      <p:sp>
        <p:nvSpPr>
          <p:cNvPr id="43014" name="Fußzeilenplatzhalter 1"/>
          <p:cNvSpPr>
            <a:spLocks noGrp="1"/>
          </p:cNvSpPr>
          <p:nvPr>
            <p:ph type="ftr" sz="quarter" idx="23"/>
          </p:nvPr>
        </p:nvSpPr>
        <p:spPr bwMode="auto">
          <a:noFill/>
          <a:ln>
            <a:miter lim="800000"/>
            <a:headEnd/>
            <a:tailEnd/>
          </a:ln>
        </p:spPr>
        <p:txBody>
          <a:bodyPr/>
          <a:lstStyle/>
          <a:p>
            <a:r>
              <a:rPr lang="de-DE">
                <a:latin typeface="Arial" charset="0"/>
                <a:ea typeface="ＭＳ Ｐゴシック"/>
                <a:cs typeface="Arial" charset="0"/>
              </a:rPr>
              <a:t>Die Förderverfahren der DFG / Volker Kreutzer</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el 3"/>
          <p:cNvSpPr>
            <a:spLocks noGrp="1"/>
          </p:cNvSpPr>
          <p:nvPr>
            <p:ph type="title"/>
          </p:nvPr>
        </p:nvSpPr>
        <p:spPr/>
        <p:txBody>
          <a:bodyPr/>
          <a:lstStyle/>
          <a:p>
            <a:r>
              <a:rPr lang="de-DE" smtClean="0">
                <a:latin typeface="Arial" charset="0"/>
                <a:ea typeface="ＭＳ Ｐゴシック"/>
                <a:cs typeface="Arial" charset="0"/>
              </a:rPr>
              <a:t>Forschungsprojekte</a:t>
            </a:r>
          </a:p>
        </p:txBody>
      </p:sp>
      <p:sp>
        <p:nvSpPr>
          <p:cNvPr id="44034" name="Textplatzhalter 4"/>
          <p:cNvSpPr>
            <a:spLocks noGrp="1"/>
          </p:cNvSpPr>
          <p:nvPr>
            <p:ph type="body" sz="quarter" idx="22"/>
          </p:nvPr>
        </p:nvSpPr>
        <p:spPr>
          <a:xfrm>
            <a:off x="647700" y="720725"/>
            <a:ext cx="7920038" cy="269875"/>
          </a:xfrm>
        </p:spPr>
        <p:txBody>
          <a:bodyPr/>
          <a:lstStyle/>
          <a:p>
            <a:pPr>
              <a:spcAft>
                <a:spcPct val="0"/>
              </a:spcAft>
            </a:pPr>
            <a:r>
              <a:rPr lang="de-DE" smtClean="0">
                <a:latin typeface="Arial" charset="0"/>
                <a:ea typeface="ＭＳ Ｐゴシック"/>
                <a:cs typeface="Arial" charset="0"/>
              </a:rPr>
              <a:t>Mehrere Antragstellende</a:t>
            </a:r>
          </a:p>
        </p:txBody>
      </p:sp>
      <p:graphicFrame>
        <p:nvGraphicFramePr>
          <p:cNvPr id="10" name="Inhaltsplatzhalter 9"/>
          <p:cNvGraphicFramePr>
            <a:graphicFrameLocks noGrp="1"/>
          </p:cNvGraphicFramePr>
          <p:nvPr>
            <p:ph sz="quarter" idx="15"/>
          </p:nvPr>
        </p:nvGraphicFramePr>
        <p:xfrm>
          <a:off x="215900" y="1570038"/>
          <a:ext cx="8677275" cy="2925762"/>
        </p:xfrm>
        <a:graphic>
          <a:graphicData uri="http://schemas.openxmlformats.org/drawingml/2006/table">
            <a:tbl>
              <a:tblPr firstRow="1" bandRow="1">
                <a:tableStyleId>{5C22544A-7EE6-4342-B048-85BDC9FD1C3A}</a:tableStyleId>
              </a:tblPr>
              <a:tblGrid>
                <a:gridCol w="2892193">
                  <a:extLst>
                    <a:ext uri="{9D8B030D-6E8A-4147-A177-3AD203B41FA5}">
                      <a16:colId xmlns:a16="http://schemas.microsoft.com/office/drawing/2014/main" val="20000"/>
                    </a:ext>
                  </a:extLst>
                </a:gridCol>
                <a:gridCol w="2892193">
                  <a:extLst>
                    <a:ext uri="{9D8B030D-6E8A-4147-A177-3AD203B41FA5}">
                      <a16:colId xmlns:a16="http://schemas.microsoft.com/office/drawing/2014/main" val="20001"/>
                    </a:ext>
                  </a:extLst>
                </a:gridCol>
                <a:gridCol w="2892193">
                  <a:extLst>
                    <a:ext uri="{9D8B030D-6E8A-4147-A177-3AD203B41FA5}">
                      <a16:colId xmlns:a16="http://schemas.microsoft.com/office/drawing/2014/main" val="20002"/>
                    </a:ext>
                  </a:extLst>
                </a:gridCol>
              </a:tblGrid>
              <a:tr h="370840">
                <a:tc>
                  <a:txBody>
                    <a:bodyPr/>
                    <a:lstStyle/>
                    <a:p>
                      <a:r>
                        <a:rPr lang="de-DE" dirty="0" smtClean="0"/>
                        <a:t>Sachbeihilfe</a:t>
                      </a:r>
                      <a:endParaRPr lang="de-DE" dirty="0"/>
                    </a:p>
                  </a:txBody>
                  <a:tcPr/>
                </a:tc>
                <a:tc>
                  <a:txBody>
                    <a:bodyPr/>
                    <a:lstStyle/>
                    <a:p>
                      <a:r>
                        <a:rPr lang="de-DE" dirty="0" smtClean="0"/>
                        <a:t>Teilprojekt</a:t>
                      </a:r>
                      <a:r>
                        <a:rPr lang="de-DE" baseline="0" dirty="0" smtClean="0"/>
                        <a:t> in Forschergruppe</a:t>
                      </a:r>
                      <a:endParaRPr lang="de-DE" dirty="0"/>
                    </a:p>
                  </a:txBody>
                  <a:tcPr/>
                </a:tc>
                <a:tc>
                  <a:txBody>
                    <a:bodyPr/>
                    <a:lstStyle/>
                    <a:p>
                      <a:r>
                        <a:rPr lang="de-DE" dirty="0" smtClean="0"/>
                        <a:t>Projekt im Schwerpunktprogramm</a:t>
                      </a:r>
                      <a:endParaRPr lang="de-DE" dirty="0"/>
                    </a:p>
                  </a:txBody>
                  <a:tcPr/>
                </a:tc>
                <a:extLst>
                  <a:ext uri="{0D108BD9-81ED-4DB2-BD59-A6C34878D82A}">
                    <a16:rowId xmlns:a16="http://schemas.microsoft.com/office/drawing/2014/main" val="10000"/>
                  </a:ext>
                </a:extLst>
              </a:tr>
              <a:tr h="370840">
                <a:tc>
                  <a:txBody>
                    <a:bodyPr/>
                    <a:lstStyle/>
                    <a:p>
                      <a:r>
                        <a:rPr lang="de-DE" sz="1200" dirty="0" smtClean="0"/>
                        <a:t>Durchführung eines thematisch und zeitlich begrenzten </a:t>
                      </a:r>
                      <a:br>
                        <a:rPr lang="de-DE" sz="1200" dirty="0" smtClean="0"/>
                      </a:br>
                      <a:r>
                        <a:rPr lang="de-DE" sz="1200" dirty="0" smtClean="0"/>
                        <a:t>Forschungsvorhabens</a:t>
                      </a:r>
                      <a:endParaRPr lang="de-DE" sz="1200" dirty="0"/>
                    </a:p>
                  </a:txBody>
                  <a:tcPr/>
                </a:tc>
                <a:tc>
                  <a:txBody>
                    <a:bodyPr/>
                    <a:lstStyle/>
                    <a:p>
                      <a:r>
                        <a:rPr lang="de-DE" sz="1200" dirty="0" smtClean="0"/>
                        <a:t>Forschergruppen bieten Forschenden die Möglichkeit, gemeinsam an einer besonderen Forschungsaufgabe zu arbeiten, um Ergebnisse </a:t>
                      </a:r>
                      <a:br>
                        <a:rPr lang="de-DE" sz="1200" dirty="0" smtClean="0"/>
                      </a:br>
                      <a:r>
                        <a:rPr lang="de-DE" sz="1200" dirty="0" smtClean="0"/>
                        <a:t>zu erreichen, die über die Einzelförderung deutlich hinausgehen.</a:t>
                      </a:r>
                    </a:p>
                  </a:txBody>
                  <a:tcPr/>
                </a:tc>
                <a:tc>
                  <a:txBody>
                    <a:bodyPr/>
                    <a:lstStyle/>
                    <a:p>
                      <a:pPr marL="0" algn="l" defTabSz="457200" rtl="0" eaLnBrk="1" latinLnBrk="0" hangingPunct="1"/>
                      <a:r>
                        <a:rPr lang="de-DE" sz="1200" kern="1200" dirty="0" smtClean="0">
                          <a:solidFill>
                            <a:schemeClr val="dk1"/>
                          </a:solidFill>
                          <a:latin typeface="+mn-lt"/>
                          <a:ea typeface="+mn-ea"/>
                          <a:cs typeface="+mn-cs"/>
                        </a:rPr>
                        <a:t>Schwerpunktprogramme sollen spürbare Impulse zur Weiterentwicklung der Forschung durch die koordinierte, ortsverteilte Förderung wichtiger neuer Themen geben.</a:t>
                      </a:r>
                      <a:endParaRPr lang="de-DE" sz="1200" kern="1200" dirty="0">
                        <a:solidFill>
                          <a:schemeClr val="dk1"/>
                        </a:solidFill>
                        <a:latin typeface="+mn-lt"/>
                        <a:ea typeface="+mn-ea"/>
                        <a:cs typeface="+mn-cs"/>
                      </a:endParaRPr>
                    </a:p>
                  </a:txBody>
                  <a:tcPr/>
                </a:tc>
                <a:extLst>
                  <a:ext uri="{0D108BD9-81ED-4DB2-BD59-A6C34878D82A}">
                    <a16:rowId xmlns:a16="http://schemas.microsoft.com/office/drawing/2014/main" val="10001"/>
                  </a:ext>
                </a:extLst>
              </a:tr>
              <a:tr h="370840">
                <a:tc>
                  <a:txBody>
                    <a:bodyPr/>
                    <a:lstStyle/>
                    <a:p>
                      <a:pPr marL="0" algn="l" defTabSz="457200" rtl="0" eaLnBrk="1" latinLnBrk="0" hangingPunct="1"/>
                      <a:r>
                        <a:rPr lang="de-DE" sz="1200" kern="1200" dirty="0" smtClean="0">
                          <a:solidFill>
                            <a:schemeClr val="dk1"/>
                          </a:solidFill>
                          <a:latin typeface="+mn-lt"/>
                          <a:ea typeface="+mn-ea"/>
                          <a:cs typeface="+mn-cs"/>
                        </a:rPr>
                        <a:t>Antragstellung alleine oder mit anderen Wissenschaftlerinnen und Wissenschaftlern gemeinsam</a:t>
                      </a:r>
                      <a:endParaRPr lang="de-DE" sz="1200" kern="1200" dirty="0">
                        <a:solidFill>
                          <a:schemeClr val="dk1"/>
                        </a:solidFill>
                        <a:latin typeface="+mn-lt"/>
                        <a:ea typeface="+mn-ea"/>
                        <a:cs typeface="+mn-cs"/>
                      </a:endParaRPr>
                    </a:p>
                  </a:txBody>
                  <a:tcPr/>
                </a:tc>
                <a:tc>
                  <a:txBody>
                    <a:bodyPr/>
                    <a:lstStyle/>
                    <a:p>
                      <a:pPr marL="0" algn="l" defTabSz="457200" rtl="0" eaLnBrk="1" latinLnBrk="0" hangingPunct="1"/>
                      <a:r>
                        <a:rPr lang="de-DE" sz="1200" kern="1200" dirty="0" smtClean="0">
                          <a:solidFill>
                            <a:schemeClr val="dk1"/>
                          </a:solidFill>
                          <a:latin typeface="+mn-lt"/>
                          <a:ea typeface="+mn-ea"/>
                          <a:cs typeface="+mn-cs"/>
                        </a:rPr>
                        <a:t>Mehrere Teilprojekte zu einem Thema (typischerweise einstellige Zahl an TP)</a:t>
                      </a:r>
                      <a:endParaRPr lang="de-DE" sz="1200" kern="1200" dirty="0">
                        <a:solidFill>
                          <a:schemeClr val="dk1"/>
                        </a:solidFill>
                        <a:latin typeface="+mn-lt"/>
                        <a:ea typeface="+mn-ea"/>
                        <a:cs typeface="+mn-cs"/>
                      </a:endParaRPr>
                    </a:p>
                  </a:txBody>
                  <a:tcPr/>
                </a:tc>
                <a:tc>
                  <a:txBody>
                    <a:bodyPr/>
                    <a:lstStyle/>
                    <a:p>
                      <a:pPr marL="0" algn="l" defTabSz="457200" rtl="0" eaLnBrk="1" latinLnBrk="0" hangingPunct="1"/>
                      <a:r>
                        <a:rPr lang="de-DE" sz="1200" kern="1200" dirty="0" smtClean="0">
                          <a:solidFill>
                            <a:schemeClr val="dk1"/>
                          </a:solidFill>
                          <a:latin typeface="+mn-lt"/>
                          <a:ea typeface="+mn-ea"/>
                          <a:cs typeface="+mn-cs"/>
                        </a:rPr>
                        <a:t>Antrag zu einem von der DFG ausgeschriebenen Thema. </a:t>
                      </a:r>
                      <a:endParaRPr lang="de-DE" sz="1200" kern="1200" dirty="0">
                        <a:solidFill>
                          <a:schemeClr val="dk1"/>
                        </a:solidFill>
                        <a:latin typeface="+mn-lt"/>
                        <a:ea typeface="+mn-ea"/>
                        <a:cs typeface="+mn-cs"/>
                      </a:endParaRPr>
                    </a:p>
                  </a:txBody>
                  <a:tcPr/>
                </a:tc>
                <a:extLst>
                  <a:ext uri="{0D108BD9-81ED-4DB2-BD59-A6C34878D82A}">
                    <a16:rowId xmlns:a16="http://schemas.microsoft.com/office/drawing/2014/main" val="10002"/>
                  </a:ext>
                </a:extLst>
              </a:tr>
              <a:tr h="370840">
                <a:tc>
                  <a:txBody>
                    <a:bodyPr/>
                    <a:lstStyle/>
                    <a:p>
                      <a:pPr marL="0" algn="l" defTabSz="457200" rtl="0" eaLnBrk="1" latinLnBrk="0" hangingPunct="1"/>
                      <a:r>
                        <a:rPr lang="de-DE" sz="1200" b="1" kern="1200" dirty="0" smtClean="0">
                          <a:solidFill>
                            <a:schemeClr val="dk1"/>
                          </a:solidFill>
                          <a:latin typeface="+mn-lt"/>
                          <a:ea typeface="+mn-ea"/>
                          <a:cs typeface="+mn-cs"/>
                        </a:rPr>
                        <a:t>Forschungsprojekt</a:t>
                      </a:r>
                      <a:endParaRPr lang="de-DE" sz="1200" b="1" kern="1200" dirty="0">
                        <a:solidFill>
                          <a:schemeClr val="dk1"/>
                        </a:solidFill>
                        <a:latin typeface="+mn-lt"/>
                        <a:ea typeface="+mn-ea"/>
                        <a:cs typeface="+mn-cs"/>
                      </a:endParaRPr>
                    </a:p>
                  </a:txBody>
                  <a:tcPr/>
                </a:tc>
                <a:tc>
                  <a:txBody>
                    <a:bodyPr/>
                    <a:lstStyle/>
                    <a:p>
                      <a:pPr marL="0" algn="l" defTabSz="457200" rtl="0" eaLnBrk="1" latinLnBrk="0" hangingPunct="1"/>
                      <a:r>
                        <a:rPr lang="de-DE" sz="1200" b="1" kern="1200" dirty="0" smtClean="0">
                          <a:solidFill>
                            <a:schemeClr val="dk1"/>
                          </a:solidFill>
                          <a:latin typeface="+mn-lt"/>
                          <a:ea typeface="+mn-ea"/>
                          <a:cs typeface="+mn-cs"/>
                        </a:rPr>
                        <a:t>Forschungsprojekte</a:t>
                      </a:r>
                      <a:r>
                        <a:rPr lang="de-DE" sz="1200" kern="1200" dirty="0" smtClean="0">
                          <a:solidFill>
                            <a:schemeClr val="dk1"/>
                          </a:solidFill>
                          <a:latin typeface="+mn-lt"/>
                          <a:ea typeface="+mn-ea"/>
                          <a:cs typeface="+mn-cs"/>
                        </a:rPr>
                        <a:t> plus Sprecherprojekt</a:t>
                      </a:r>
                      <a:endParaRPr lang="de-DE" sz="1200" kern="1200" dirty="0">
                        <a:solidFill>
                          <a:schemeClr val="dk1"/>
                        </a:solidFill>
                        <a:latin typeface="+mn-lt"/>
                        <a:ea typeface="+mn-ea"/>
                        <a:cs typeface="+mn-cs"/>
                      </a:endParaRPr>
                    </a:p>
                  </a:txBody>
                  <a:tcPr/>
                </a:tc>
                <a:tc>
                  <a:txBody>
                    <a:bodyPr/>
                    <a:lstStyle/>
                    <a:p>
                      <a:pPr marL="0" algn="l" defTabSz="457200" rtl="0" eaLnBrk="1" latinLnBrk="0" hangingPunct="1"/>
                      <a:r>
                        <a:rPr lang="de-DE" sz="1200" b="1" kern="1200" dirty="0" smtClean="0">
                          <a:solidFill>
                            <a:schemeClr val="dk1"/>
                          </a:solidFill>
                          <a:latin typeface="+mn-lt"/>
                          <a:ea typeface="+mn-ea"/>
                          <a:cs typeface="+mn-cs"/>
                        </a:rPr>
                        <a:t>Forschungsprojekte</a:t>
                      </a:r>
                      <a:r>
                        <a:rPr lang="de-DE" sz="1200" kern="1200" dirty="0" smtClean="0">
                          <a:solidFill>
                            <a:schemeClr val="dk1"/>
                          </a:solidFill>
                          <a:latin typeface="+mn-lt"/>
                          <a:ea typeface="+mn-ea"/>
                          <a:cs typeface="+mn-cs"/>
                        </a:rPr>
                        <a:t> plus </a:t>
                      </a:r>
                      <a:r>
                        <a:rPr lang="de-DE" sz="1200" kern="1200" dirty="0" err="1" smtClean="0">
                          <a:solidFill>
                            <a:schemeClr val="dk1"/>
                          </a:solidFill>
                          <a:latin typeface="+mn-lt"/>
                          <a:ea typeface="+mn-ea"/>
                          <a:cs typeface="+mn-cs"/>
                        </a:rPr>
                        <a:t>Koordinatorprojekt</a:t>
                      </a:r>
                      <a:endParaRPr lang="de-DE" sz="1200" kern="1200" dirty="0">
                        <a:solidFill>
                          <a:schemeClr val="dk1"/>
                        </a:solidFill>
                        <a:latin typeface="+mn-lt"/>
                        <a:ea typeface="+mn-ea"/>
                        <a:cs typeface="+mn-cs"/>
                      </a:endParaRPr>
                    </a:p>
                  </a:txBody>
                  <a:tcPr/>
                </a:tc>
                <a:extLst>
                  <a:ext uri="{0D108BD9-81ED-4DB2-BD59-A6C34878D82A}">
                    <a16:rowId xmlns:a16="http://schemas.microsoft.com/office/drawing/2014/main" val="10003"/>
                  </a:ext>
                </a:extLst>
              </a:tr>
            </a:tbl>
          </a:graphicData>
        </a:graphic>
      </p:graphicFrame>
      <p:sp>
        <p:nvSpPr>
          <p:cNvPr id="44057" name="Textfeld 5"/>
          <p:cNvSpPr txBox="1">
            <a:spLocks noChangeArrowheads="1"/>
          </p:cNvSpPr>
          <p:nvPr/>
        </p:nvSpPr>
        <p:spPr bwMode="auto">
          <a:xfrm>
            <a:off x="755650" y="5084763"/>
            <a:ext cx="7632700" cy="369887"/>
          </a:xfrm>
          <a:prstGeom prst="rect">
            <a:avLst/>
          </a:prstGeom>
          <a:noFill/>
          <a:ln w="9525">
            <a:noFill/>
            <a:miter lim="800000"/>
            <a:headEnd/>
            <a:tailEnd/>
          </a:ln>
        </p:spPr>
        <p:txBody>
          <a:bodyPr>
            <a:spAutoFit/>
          </a:bodyPr>
          <a:lstStyle/>
          <a:p>
            <a:r>
              <a:rPr lang="de-DE" i="1">
                <a:solidFill>
                  <a:schemeClr val="tx2"/>
                </a:solidFill>
              </a:rPr>
              <a:t>Alleinige/r Antragsteller/in? Kooperationen? Integration in Verbünde</a:t>
            </a:r>
          </a:p>
        </p:txBody>
      </p:sp>
      <p:sp>
        <p:nvSpPr>
          <p:cNvPr id="44058" name="Datumsplatzhalter 7"/>
          <p:cNvSpPr>
            <a:spLocks noGrp="1"/>
          </p:cNvSpPr>
          <p:nvPr>
            <p:ph type="dt" sz="quarter" idx="24"/>
          </p:nvPr>
        </p:nvSpPr>
        <p:spPr bwMode="auto">
          <a:noFill/>
          <a:ln>
            <a:miter lim="800000"/>
            <a:headEnd/>
            <a:tailEnd/>
          </a:ln>
        </p:spPr>
        <p:txBody>
          <a:bodyPr/>
          <a:lstStyle/>
          <a:p>
            <a:r>
              <a:rPr lang="de-DE">
                <a:latin typeface="Arial" charset="0"/>
                <a:ea typeface="ＭＳ Ｐゴシック"/>
                <a:cs typeface="Arial" charset="0"/>
              </a:rPr>
              <a:t>HWR, 11.12.2012</a:t>
            </a:r>
          </a:p>
        </p:txBody>
      </p:sp>
      <p:sp>
        <p:nvSpPr>
          <p:cNvPr id="44059" name="Fußzeilenplatzhalter 1"/>
          <p:cNvSpPr>
            <a:spLocks noGrp="1"/>
          </p:cNvSpPr>
          <p:nvPr>
            <p:ph type="ftr" sz="quarter" idx="23"/>
          </p:nvPr>
        </p:nvSpPr>
        <p:spPr bwMode="auto">
          <a:noFill/>
          <a:ln>
            <a:miter lim="800000"/>
            <a:headEnd/>
            <a:tailEnd/>
          </a:ln>
        </p:spPr>
        <p:txBody>
          <a:bodyPr/>
          <a:lstStyle/>
          <a:p>
            <a:r>
              <a:rPr lang="de-DE">
                <a:latin typeface="Arial" charset="0"/>
                <a:ea typeface="ＭＳ Ｐゴシック"/>
                <a:cs typeface="Arial" charset="0"/>
              </a:rPr>
              <a:t>Die Förderverfahren der DFG / Volker Kreutzer</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el 3"/>
          <p:cNvSpPr>
            <a:spLocks noGrp="1"/>
          </p:cNvSpPr>
          <p:nvPr>
            <p:ph type="title"/>
          </p:nvPr>
        </p:nvSpPr>
        <p:spPr/>
        <p:txBody>
          <a:bodyPr/>
          <a:lstStyle/>
          <a:p>
            <a:r>
              <a:rPr lang="de-DE" smtClean="0">
                <a:latin typeface="Arial" charset="0"/>
                <a:ea typeface="ＭＳ Ｐゴシック"/>
                <a:cs typeface="Arial" charset="0"/>
              </a:rPr>
              <a:t>Überblick</a:t>
            </a:r>
          </a:p>
        </p:txBody>
      </p:sp>
      <p:sp>
        <p:nvSpPr>
          <p:cNvPr id="6" name="Inhaltsplatzhalter 5"/>
          <p:cNvSpPr>
            <a:spLocks noGrp="1"/>
          </p:cNvSpPr>
          <p:nvPr>
            <p:ph sz="quarter" idx="15"/>
          </p:nvPr>
        </p:nvSpPr>
        <p:spPr>
          <a:xfrm>
            <a:off x="214313" y="1595438"/>
            <a:ext cx="7326312" cy="4521200"/>
          </a:xfrm>
        </p:spPr>
        <p:txBody>
          <a:bodyPr/>
          <a:lstStyle/>
          <a:p>
            <a:pPr marL="234000" indent="-234000">
              <a:buClr>
                <a:schemeClr val="accent4"/>
              </a:buClr>
              <a:buFont typeface="Arial" pitchFamily="-65" charset="0"/>
              <a:buChar char="►"/>
              <a:defRPr/>
            </a:pPr>
            <a:r>
              <a:rPr lang="de-DE" sz="1600" dirty="0"/>
              <a:t>Struktur</a:t>
            </a:r>
          </a:p>
          <a:p>
            <a:pPr marL="234000" indent="-234000">
              <a:buClr>
                <a:schemeClr val="accent4"/>
              </a:buClr>
              <a:buFont typeface="Arial" pitchFamily="-65" charset="0"/>
              <a:buChar char="►"/>
              <a:defRPr/>
            </a:pPr>
            <a:r>
              <a:rPr lang="de-DE" sz="1600" dirty="0" smtClean="0"/>
              <a:t>Übersicht </a:t>
            </a:r>
            <a:r>
              <a:rPr lang="de-DE" sz="1600" dirty="0"/>
              <a:t>Förderhandeln</a:t>
            </a:r>
          </a:p>
          <a:p>
            <a:pPr marL="234000" indent="-234000">
              <a:buClr>
                <a:schemeClr val="accent4"/>
              </a:buClr>
              <a:buFont typeface="Arial" pitchFamily="-65" charset="0"/>
              <a:buChar char="►"/>
              <a:defRPr/>
            </a:pPr>
            <a:r>
              <a:rPr lang="de-DE" sz="1600" dirty="0" smtClean="0"/>
              <a:t>Programme </a:t>
            </a:r>
            <a:r>
              <a:rPr lang="de-DE" sz="1600" dirty="0"/>
              <a:t>zur </a:t>
            </a:r>
            <a:r>
              <a:rPr lang="de-DE" sz="1600" dirty="0" smtClean="0"/>
              <a:t>Förderung von </a:t>
            </a:r>
            <a:r>
              <a:rPr lang="de-DE" sz="1600" dirty="0"/>
              <a:t>Forschungsprojekten</a:t>
            </a:r>
          </a:p>
          <a:p>
            <a:pPr marL="414000" lvl="1" indent="-180000">
              <a:buClr>
                <a:schemeClr val="accent3"/>
              </a:buClr>
              <a:buFont typeface="Arial" pitchFamily="-65" charset="0"/>
              <a:buChar char="●"/>
              <a:defRPr/>
            </a:pPr>
            <a:r>
              <a:rPr lang="de-DE" dirty="0"/>
              <a:t>Übersicht über die Programmziele</a:t>
            </a:r>
          </a:p>
          <a:p>
            <a:pPr marL="414000" lvl="1" indent="-180000">
              <a:buClr>
                <a:schemeClr val="accent3"/>
              </a:buClr>
              <a:buFont typeface="Arial" pitchFamily="-65" charset="0"/>
              <a:buChar char="●"/>
              <a:defRPr/>
            </a:pPr>
            <a:r>
              <a:rPr lang="de-DE" dirty="0"/>
              <a:t>Übersicht über die </a:t>
            </a:r>
            <a:r>
              <a:rPr lang="de-DE" dirty="0" err="1"/>
              <a:t>einwerbbaren</a:t>
            </a:r>
            <a:r>
              <a:rPr lang="de-DE" dirty="0"/>
              <a:t> Module</a:t>
            </a:r>
          </a:p>
          <a:p>
            <a:pPr marL="414000" lvl="1" indent="-180000">
              <a:buClr>
                <a:schemeClr val="accent3"/>
              </a:buClr>
              <a:buFont typeface="Arial" pitchFamily="-65" charset="0"/>
              <a:buChar char="●"/>
              <a:defRPr/>
            </a:pPr>
            <a:r>
              <a:rPr lang="de-DE" dirty="0"/>
              <a:t>Systematik der Merkblätter</a:t>
            </a:r>
          </a:p>
          <a:p>
            <a:pPr marL="414000" lvl="1" indent="-180000">
              <a:buClr>
                <a:schemeClr val="accent3"/>
              </a:buClr>
              <a:buFont typeface="Arial" pitchFamily="-65" charset="0"/>
              <a:buChar char="●"/>
              <a:defRPr/>
            </a:pPr>
            <a:r>
              <a:rPr lang="de-DE" dirty="0" err="1"/>
              <a:t>Einwerbbare</a:t>
            </a:r>
            <a:r>
              <a:rPr lang="de-DE" dirty="0"/>
              <a:t> Module im Einzelnen</a:t>
            </a:r>
          </a:p>
          <a:p>
            <a:pPr marL="234000" indent="-234000">
              <a:buClr>
                <a:schemeClr val="accent4"/>
              </a:buClr>
              <a:buFont typeface="Arial" pitchFamily="-65" charset="0"/>
              <a:buChar char="►"/>
              <a:defRPr/>
            </a:pPr>
            <a:r>
              <a:rPr lang="de-DE" sz="1600" dirty="0" smtClean="0"/>
              <a:t>Antragstellung/Hinweise für Fachhochschulen</a:t>
            </a:r>
            <a:endParaRPr lang="de-DE" sz="1600" dirty="0"/>
          </a:p>
          <a:p>
            <a:pPr marL="414000" lvl="1" indent="-180000">
              <a:buClr>
                <a:schemeClr val="accent3"/>
              </a:buClr>
              <a:buFont typeface="Arial" pitchFamily="-65" charset="0"/>
              <a:buChar char="●"/>
              <a:defRPr/>
            </a:pPr>
            <a:r>
              <a:rPr lang="de-DE" dirty="0"/>
              <a:t>Mehrere Antragsteller/innen</a:t>
            </a:r>
          </a:p>
          <a:p>
            <a:pPr marL="234000" indent="-234000">
              <a:buClr>
                <a:schemeClr val="accent4"/>
              </a:buClr>
              <a:buFont typeface="Arial" pitchFamily="-65" charset="0"/>
              <a:buChar char="►"/>
              <a:defRPr/>
            </a:pPr>
            <a:r>
              <a:rPr lang="de-DE" sz="1600" b="1" dirty="0">
                <a:solidFill>
                  <a:schemeClr val="accent4">
                    <a:lumMod val="75000"/>
                  </a:schemeClr>
                </a:solidFill>
              </a:rPr>
              <a:t>Entscheidungsprozess</a:t>
            </a:r>
          </a:p>
          <a:p>
            <a:pPr marL="414000" lvl="1" indent="-180000">
              <a:buClr>
                <a:schemeClr val="accent3"/>
              </a:buClr>
              <a:buFont typeface="Arial" pitchFamily="-65" charset="0"/>
              <a:buChar char="●"/>
              <a:defRPr/>
            </a:pPr>
            <a:r>
              <a:rPr lang="de-DE" dirty="0" smtClean="0"/>
              <a:t>Gutachter/innen </a:t>
            </a:r>
            <a:r>
              <a:rPr lang="de-DE" dirty="0"/>
              <a:t>und Fachkollegien</a:t>
            </a:r>
          </a:p>
          <a:p>
            <a:pPr marL="234000" lvl="1" indent="-234000">
              <a:spcAft>
                <a:spcPts val="200"/>
              </a:spcAft>
              <a:buClr>
                <a:schemeClr val="accent4"/>
              </a:buClr>
              <a:buSzPct val="90000"/>
              <a:buFont typeface="Arial" pitchFamily="-65" charset="0"/>
              <a:buChar char="►"/>
              <a:defRPr/>
            </a:pPr>
            <a:r>
              <a:rPr lang="de-DE" dirty="0"/>
              <a:t>Forschungsgroßgeräte</a:t>
            </a:r>
          </a:p>
          <a:p>
            <a:pPr marL="234000" indent="-234000">
              <a:buClr>
                <a:schemeClr val="accent4"/>
              </a:buClr>
              <a:buFont typeface="Arial" pitchFamily="-65" charset="0"/>
              <a:buChar char="►"/>
              <a:defRPr/>
            </a:pPr>
            <a:endParaRPr lang="de-DE" sz="1600" dirty="0"/>
          </a:p>
        </p:txBody>
      </p:sp>
      <p:pic>
        <p:nvPicPr>
          <p:cNvPr id="45059" name="Grafik 13" descr="Bild1.png"/>
          <p:cNvPicPr>
            <a:picLocks noChangeAspect="1"/>
          </p:cNvPicPr>
          <p:nvPr/>
        </p:nvPicPr>
        <p:blipFill>
          <a:blip r:embed="rId2"/>
          <a:srcRect/>
          <a:stretch>
            <a:fillRect/>
          </a:stretch>
        </p:blipFill>
        <p:spPr bwMode="auto">
          <a:xfrm>
            <a:off x="6149975" y="1570038"/>
            <a:ext cx="2779713" cy="2779712"/>
          </a:xfrm>
          <a:prstGeom prst="rect">
            <a:avLst/>
          </a:prstGeom>
          <a:noFill/>
          <a:ln w="9525">
            <a:noFill/>
            <a:miter lim="800000"/>
            <a:headEnd/>
            <a:tailEnd/>
          </a:ln>
        </p:spPr>
      </p:pic>
      <p:sp>
        <p:nvSpPr>
          <p:cNvPr id="45060" name="Datumsplatzhalter 6"/>
          <p:cNvSpPr>
            <a:spLocks noGrp="1"/>
          </p:cNvSpPr>
          <p:nvPr>
            <p:ph type="dt" sz="quarter" idx="24"/>
          </p:nvPr>
        </p:nvSpPr>
        <p:spPr bwMode="auto">
          <a:noFill/>
          <a:ln>
            <a:miter lim="800000"/>
            <a:headEnd/>
            <a:tailEnd/>
          </a:ln>
        </p:spPr>
        <p:txBody>
          <a:bodyPr/>
          <a:lstStyle/>
          <a:p>
            <a:r>
              <a:rPr lang="de-DE">
                <a:latin typeface="Arial" charset="0"/>
                <a:ea typeface="ＭＳ Ｐゴシック"/>
                <a:cs typeface="Arial" charset="0"/>
              </a:rPr>
              <a:t>HWR, 11.12.2012</a:t>
            </a:r>
          </a:p>
        </p:txBody>
      </p:sp>
      <p:sp>
        <p:nvSpPr>
          <p:cNvPr id="45061" name="Fußzeilenplatzhalter 1"/>
          <p:cNvSpPr>
            <a:spLocks noGrp="1"/>
          </p:cNvSpPr>
          <p:nvPr>
            <p:ph type="ftr" sz="quarter" idx="23"/>
          </p:nvPr>
        </p:nvSpPr>
        <p:spPr bwMode="auto">
          <a:noFill/>
          <a:ln>
            <a:miter lim="800000"/>
            <a:headEnd/>
            <a:tailEnd/>
          </a:ln>
        </p:spPr>
        <p:txBody>
          <a:bodyPr/>
          <a:lstStyle/>
          <a:p>
            <a:r>
              <a:rPr lang="de-DE">
                <a:latin typeface="Arial" charset="0"/>
                <a:ea typeface="ＭＳ Ｐゴシック"/>
                <a:cs typeface="Arial" charset="0"/>
              </a:rPr>
              <a:t>Die Förderverfahren der DFG / Volker Kreutzer</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el 4"/>
          <p:cNvSpPr>
            <a:spLocks noGrp="1"/>
          </p:cNvSpPr>
          <p:nvPr>
            <p:ph type="title"/>
          </p:nvPr>
        </p:nvSpPr>
        <p:spPr>
          <a:xfrm>
            <a:off x="647700" y="417513"/>
            <a:ext cx="7920038" cy="269875"/>
          </a:xfrm>
        </p:spPr>
        <p:txBody>
          <a:bodyPr/>
          <a:lstStyle/>
          <a:p>
            <a:r>
              <a:rPr lang="de-DE" smtClean="0">
                <a:latin typeface="Arial" charset="0"/>
                <a:ea typeface="ＭＳ Ｐゴシック"/>
                <a:cs typeface="Arial" charset="0"/>
              </a:rPr>
              <a:t>Ablauf des Entscheidungsprozesses</a:t>
            </a:r>
          </a:p>
        </p:txBody>
      </p:sp>
      <p:sp>
        <p:nvSpPr>
          <p:cNvPr id="46082" name="Textplatzhalter 5"/>
          <p:cNvSpPr>
            <a:spLocks noGrp="1"/>
          </p:cNvSpPr>
          <p:nvPr>
            <p:ph type="body" sz="quarter" idx="19"/>
          </p:nvPr>
        </p:nvSpPr>
        <p:spPr>
          <a:xfrm>
            <a:off x="647700" y="720725"/>
            <a:ext cx="7920038" cy="269875"/>
          </a:xfrm>
        </p:spPr>
        <p:txBody>
          <a:bodyPr/>
          <a:lstStyle/>
          <a:p>
            <a:pPr>
              <a:spcAft>
                <a:spcPct val="0"/>
              </a:spcAft>
            </a:pPr>
            <a:endParaRPr lang="de-DE" smtClean="0">
              <a:latin typeface="Arial" charset="0"/>
              <a:ea typeface="ＭＳ Ｐゴシック"/>
              <a:cs typeface="Arial" charset="0"/>
            </a:endParaRPr>
          </a:p>
        </p:txBody>
      </p:sp>
      <p:pic>
        <p:nvPicPr>
          <p:cNvPr id="46083" name="Picture 2" descr="\\SRWGP060\gemein$\Daten\Eigene Bilder\Ablauf Entscheidungsprozess.jpg"/>
          <p:cNvPicPr>
            <a:picLocks noChangeAspect="1" noChangeArrowheads="1"/>
          </p:cNvPicPr>
          <p:nvPr/>
        </p:nvPicPr>
        <p:blipFill>
          <a:blip r:embed="rId2"/>
          <a:srcRect/>
          <a:stretch>
            <a:fillRect/>
          </a:stretch>
        </p:blipFill>
        <p:spPr bwMode="auto">
          <a:xfrm>
            <a:off x="307975" y="1571625"/>
            <a:ext cx="8528050" cy="4535488"/>
          </a:xfrm>
          <a:prstGeom prst="rect">
            <a:avLst/>
          </a:prstGeom>
          <a:noFill/>
          <a:ln w="9525">
            <a:noFill/>
            <a:miter lim="800000"/>
            <a:headEnd/>
            <a:tailEnd/>
          </a:ln>
        </p:spPr>
      </p:pic>
      <p:sp>
        <p:nvSpPr>
          <p:cNvPr id="46084" name="Datumsplatzhalter 6"/>
          <p:cNvSpPr>
            <a:spLocks noGrp="1"/>
          </p:cNvSpPr>
          <p:nvPr>
            <p:ph type="dt" sz="quarter" idx="21"/>
          </p:nvPr>
        </p:nvSpPr>
        <p:spPr bwMode="auto">
          <a:noFill/>
          <a:ln>
            <a:miter lim="800000"/>
            <a:headEnd/>
            <a:tailEnd/>
          </a:ln>
        </p:spPr>
        <p:txBody>
          <a:bodyPr/>
          <a:lstStyle/>
          <a:p>
            <a:r>
              <a:rPr lang="de-DE">
                <a:latin typeface="Arial" charset="0"/>
                <a:ea typeface="ＭＳ Ｐゴシック"/>
                <a:cs typeface="Arial" charset="0"/>
              </a:rPr>
              <a:t>HWR, 11.12.2012</a:t>
            </a:r>
          </a:p>
        </p:txBody>
      </p:sp>
      <p:sp>
        <p:nvSpPr>
          <p:cNvPr id="46085" name="Fußzeilenplatzhalter 2"/>
          <p:cNvSpPr>
            <a:spLocks noGrp="1"/>
          </p:cNvSpPr>
          <p:nvPr>
            <p:ph type="ftr" sz="quarter" idx="20"/>
          </p:nvPr>
        </p:nvSpPr>
        <p:spPr bwMode="auto">
          <a:noFill/>
          <a:ln>
            <a:miter lim="800000"/>
            <a:headEnd/>
            <a:tailEnd/>
          </a:ln>
        </p:spPr>
        <p:txBody>
          <a:bodyPr/>
          <a:lstStyle/>
          <a:p>
            <a:r>
              <a:rPr lang="de-DE">
                <a:latin typeface="Arial" charset="0"/>
                <a:ea typeface="ＭＳ Ｐゴシック"/>
                <a:cs typeface="Arial" charset="0"/>
              </a:rPr>
              <a:t>Die Förderverfahren der DFG / Volker Kreutzer</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el 3"/>
          <p:cNvSpPr>
            <a:spLocks noGrp="1"/>
          </p:cNvSpPr>
          <p:nvPr>
            <p:ph type="title"/>
          </p:nvPr>
        </p:nvSpPr>
        <p:spPr/>
        <p:txBody>
          <a:bodyPr/>
          <a:lstStyle/>
          <a:p>
            <a:r>
              <a:rPr lang="de-DE" smtClean="0">
                <a:latin typeface="Arial" charset="0"/>
                <a:ea typeface="ＭＳ Ｐゴシック"/>
                <a:cs typeface="Arial" charset="0"/>
              </a:rPr>
              <a:t>Entscheidungsprozess</a:t>
            </a:r>
          </a:p>
        </p:txBody>
      </p:sp>
      <p:sp>
        <p:nvSpPr>
          <p:cNvPr id="47106" name="Textplatzhalter 4"/>
          <p:cNvSpPr>
            <a:spLocks noGrp="1"/>
          </p:cNvSpPr>
          <p:nvPr>
            <p:ph type="body" sz="quarter" idx="22"/>
          </p:nvPr>
        </p:nvSpPr>
        <p:spPr>
          <a:xfrm>
            <a:off x="647700" y="720725"/>
            <a:ext cx="7920038" cy="269875"/>
          </a:xfrm>
        </p:spPr>
        <p:txBody>
          <a:bodyPr/>
          <a:lstStyle/>
          <a:p>
            <a:pPr>
              <a:spcAft>
                <a:spcPct val="0"/>
              </a:spcAft>
            </a:pPr>
            <a:r>
              <a:rPr lang="de-DE" smtClean="0">
                <a:latin typeface="Arial" charset="0"/>
                <a:ea typeface="ＭＳ Ｐゴシック"/>
                <a:cs typeface="Arial" charset="0"/>
              </a:rPr>
              <a:t>Gutachter/innen</a:t>
            </a:r>
          </a:p>
        </p:txBody>
      </p:sp>
      <p:sp>
        <p:nvSpPr>
          <p:cNvPr id="6" name="Inhaltsplatzhalter 5"/>
          <p:cNvSpPr>
            <a:spLocks noGrp="1"/>
          </p:cNvSpPr>
          <p:nvPr>
            <p:ph sz="quarter" idx="15"/>
          </p:nvPr>
        </p:nvSpPr>
        <p:spPr>
          <a:xfrm>
            <a:off x="215900" y="1570038"/>
            <a:ext cx="6181725" cy="4521200"/>
          </a:xfrm>
        </p:spPr>
        <p:txBody>
          <a:bodyPr/>
          <a:lstStyle/>
          <a:p>
            <a:pPr marL="0" indent="0">
              <a:lnSpc>
                <a:spcPct val="100000"/>
              </a:lnSpc>
              <a:buClr>
                <a:schemeClr val="accent4"/>
              </a:buClr>
              <a:buFont typeface="Arial" pitchFamily="-65" charset="0"/>
              <a:buNone/>
              <a:defRPr/>
            </a:pPr>
            <a:r>
              <a:rPr lang="de-DE" b="1" dirty="0" smtClean="0"/>
              <a:t>Unabhängige Wissenschaftlerinnen und Wissenschaftler</a:t>
            </a:r>
            <a:r>
              <a:rPr lang="de-DE" sz="1600" b="1" dirty="0" smtClean="0"/>
              <a:t/>
            </a:r>
            <a:br>
              <a:rPr lang="de-DE" sz="1600" b="1" dirty="0" smtClean="0"/>
            </a:br>
            <a:endParaRPr lang="de-DE" sz="1600" dirty="0" smtClean="0"/>
          </a:p>
          <a:p>
            <a:pPr marL="234000" indent="-234000">
              <a:lnSpc>
                <a:spcPct val="100000"/>
              </a:lnSpc>
              <a:spcAft>
                <a:spcPts val="1200"/>
              </a:spcAft>
              <a:buClr>
                <a:schemeClr val="accent4"/>
              </a:buClr>
              <a:buFont typeface="Arial" pitchFamily="-65" charset="0"/>
              <a:buChar char="►"/>
              <a:defRPr/>
            </a:pPr>
            <a:r>
              <a:rPr lang="de-DE" dirty="0" smtClean="0"/>
              <a:t>fachlich </a:t>
            </a:r>
            <a:r>
              <a:rPr lang="de-DE" b="1" dirty="0" smtClean="0"/>
              <a:t>auf dem Gebiet des Antrags qualifiziert</a:t>
            </a:r>
          </a:p>
          <a:p>
            <a:pPr marL="234000" indent="-234000">
              <a:lnSpc>
                <a:spcPct val="100000"/>
              </a:lnSpc>
              <a:spcAft>
                <a:spcPts val="1200"/>
              </a:spcAft>
              <a:buClr>
                <a:schemeClr val="accent4"/>
              </a:buClr>
              <a:buFont typeface="Arial" pitchFamily="-65" charset="0"/>
              <a:buChar char="►"/>
              <a:defRPr/>
            </a:pPr>
            <a:r>
              <a:rPr lang="de-DE" b="1" dirty="0" smtClean="0"/>
              <a:t>nicht befangen</a:t>
            </a:r>
          </a:p>
          <a:p>
            <a:pPr marL="234000" indent="-234000">
              <a:lnSpc>
                <a:spcPct val="100000"/>
              </a:lnSpc>
              <a:spcAft>
                <a:spcPts val="1200"/>
              </a:spcAft>
              <a:buClr>
                <a:schemeClr val="accent4"/>
              </a:buClr>
              <a:buFont typeface="Arial" pitchFamily="-65" charset="0"/>
              <a:buChar char="►"/>
              <a:defRPr/>
            </a:pPr>
            <a:r>
              <a:rPr lang="de-DE" dirty="0" smtClean="0"/>
              <a:t>persönlich </a:t>
            </a:r>
            <a:r>
              <a:rPr lang="de-DE" b="1" dirty="0" smtClean="0"/>
              <a:t>geeignet und erfahren</a:t>
            </a:r>
          </a:p>
          <a:p>
            <a:pPr marL="234000" indent="-234000">
              <a:lnSpc>
                <a:spcPct val="100000"/>
              </a:lnSpc>
              <a:spcAft>
                <a:spcPts val="1200"/>
              </a:spcAft>
              <a:buClr>
                <a:schemeClr val="accent4"/>
              </a:buClr>
              <a:buFont typeface="Arial" pitchFamily="-65" charset="0"/>
              <a:buChar char="►"/>
              <a:defRPr/>
            </a:pPr>
            <a:r>
              <a:rPr lang="de-DE" b="1" dirty="0" smtClean="0"/>
              <a:t>zusätzlich qualifiziert</a:t>
            </a:r>
          </a:p>
          <a:p>
            <a:pPr marL="0" indent="0">
              <a:buClr>
                <a:schemeClr val="accent4"/>
              </a:buClr>
              <a:buFont typeface="Arial" pitchFamily="-65" charset="0"/>
              <a:buNone/>
              <a:defRPr/>
            </a:pPr>
            <a:endParaRPr lang="de-DE" dirty="0" smtClean="0"/>
          </a:p>
          <a:p>
            <a:pPr marL="0" indent="0">
              <a:lnSpc>
                <a:spcPct val="100000"/>
              </a:lnSpc>
              <a:buClr>
                <a:schemeClr val="accent4"/>
              </a:buClr>
              <a:buFont typeface="Arial" pitchFamily="-65" charset="0"/>
              <a:buNone/>
              <a:defRPr/>
            </a:pPr>
            <a:r>
              <a:rPr lang="de-DE" dirty="0" smtClean="0"/>
              <a:t>Jährlich hört die DFG rund </a:t>
            </a:r>
            <a:r>
              <a:rPr lang="de-DE" b="1" dirty="0" smtClean="0"/>
              <a:t>9.000 ehrenamtliche </a:t>
            </a:r>
            <a:br>
              <a:rPr lang="de-DE" b="1" dirty="0" smtClean="0"/>
            </a:br>
            <a:r>
              <a:rPr lang="de-DE" b="1" dirty="0" smtClean="0"/>
              <a:t>Gutachterinnen und Gutachter</a:t>
            </a:r>
            <a:r>
              <a:rPr lang="de-DE" dirty="0" smtClean="0"/>
              <a:t> aus dem </a:t>
            </a:r>
            <a:br>
              <a:rPr lang="de-DE" dirty="0" smtClean="0"/>
            </a:br>
            <a:r>
              <a:rPr lang="de-DE" dirty="0" smtClean="0"/>
              <a:t>In- und Ausland zu </a:t>
            </a:r>
            <a:r>
              <a:rPr lang="de-DE" b="1" dirty="0" smtClean="0"/>
              <a:t>circa 13.000 Anträgen</a:t>
            </a:r>
            <a:r>
              <a:rPr lang="de-DE" dirty="0" smtClean="0"/>
              <a:t> </a:t>
            </a:r>
          </a:p>
        </p:txBody>
      </p:sp>
      <p:pic>
        <p:nvPicPr>
          <p:cNvPr id="47108" name="Grafik 11" descr="Letter.png"/>
          <p:cNvPicPr>
            <a:picLocks noChangeAspect="1"/>
          </p:cNvPicPr>
          <p:nvPr/>
        </p:nvPicPr>
        <p:blipFill>
          <a:blip r:embed="rId2"/>
          <a:srcRect/>
          <a:stretch>
            <a:fillRect/>
          </a:stretch>
        </p:blipFill>
        <p:spPr bwMode="auto">
          <a:xfrm>
            <a:off x="6223000" y="1547813"/>
            <a:ext cx="2706688" cy="2706687"/>
          </a:xfrm>
          <a:prstGeom prst="rect">
            <a:avLst/>
          </a:prstGeom>
          <a:noFill/>
          <a:ln w="9525">
            <a:noFill/>
            <a:miter lim="800000"/>
            <a:headEnd/>
            <a:tailEnd/>
          </a:ln>
        </p:spPr>
      </p:pic>
      <p:sp>
        <p:nvSpPr>
          <p:cNvPr id="47109" name="Datumsplatzhalter 7"/>
          <p:cNvSpPr>
            <a:spLocks noGrp="1"/>
          </p:cNvSpPr>
          <p:nvPr>
            <p:ph type="dt" sz="quarter" idx="24"/>
          </p:nvPr>
        </p:nvSpPr>
        <p:spPr bwMode="auto">
          <a:noFill/>
          <a:ln>
            <a:miter lim="800000"/>
            <a:headEnd/>
            <a:tailEnd/>
          </a:ln>
        </p:spPr>
        <p:txBody>
          <a:bodyPr/>
          <a:lstStyle/>
          <a:p>
            <a:r>
              <a:rPr lang="de-DE">
                <a:latin typeface="Arial" charset="0"/>
                <a:ea typeface="ＭＳ Ｐゴシック"/>
                <a:cs typeface="Arial" charset="0"/>
              </a:rPr>
              <a:t>HWR, 11.12.2012</a:t>
            </a:r>
          </a:p>
        </p:txBody>
      </p:sp>
      <p:sp>
        <p:nvSpPr>
          <p:cNvPr id="47110" name="Fußzeilenplatzhalter 1"/>
          <p:cNvSpPr>
            <a:spLocks noGrp="1"/>
          </p:cNvSpPr>
          <p:nvPr>
            <p:ph type="ftr" sz="quarter" idx="23"/>
          </p:nvPr>
        </p:nvSpPr>
        <p:spPr bwMode="auto">
          <a:noFill/>
          <a:ln>
            <a:miter lim="800000"/>
            <a:headEnd/>
            <a:tailEnd/>
          </a:ln>
        </p:spPr>
        <p:txBody>
          <a:bodyPr/>
          <a:lstStyle/>
          <a:p>
            <a:r>
              <a:rPr lang="de-DE">
                <a:latin typeface="Arial" charset="0"/>
                <a:ea typeface="ＭＳ Ｐゴシック"/>
                <a:cs typeface="Arial" charset="0"/>
              </a:rPr>
              <a:t>Die Förderverfahren der DFG / Volker Kreutzer</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el 3"/>
          <p:cNvSpPr>
            <a:spLocks noGrp="1"/>
          </p:cNvSpPr>
          <p:nvPr>
            <p:ph type="title"/>
          </p:nvPr>
        </p:nvSpPr>
        <p:spPr/>
        <p:txBody>
          <a:bodyPr/>
          <a:lstStyle/>
          <a:p>
            <a:r>
              <a:rPr lang="en-GB" smtClean="0">
                <a:latin typeface="Arial" charset="0"/>
                <a:ea typeface="ＭＳ Ｐゴシック"/>
                <a:cs typeface="Arial" charset="0"/>
              </a:rPr>
              <a:t>Entscheidungsprozess</a:t>
            </a:r>
            <a:endParaRPr lang="de-DE" smtClean="0">
              <a:latin typeface="Arial" charset="0"/>
              <a:ea typeface="ＭＳ Ｐゴシック"/>
              <a:cs typeface="Arial" charset="0"/>
            </a:endParaRPr>
          </a:p>
        </p:txBody>
      </p:sp>
      <p:sp>
        <p:nvSpPr>
          <p:cNvPr id="48130" name="Textplatzhalter 4"/>
          <p:cNvSpPr>
            <a:spLocks noGrp="1"/>
          </p:cNvSpPr>
          <p:nvPr>
            <p:ph type="body" sz="quarter" idx="22"/>
          </p:nvPr>
        </p:nvSpPr>
        <p:spPr>
          <a:xfrm>
            <a:off x="647700" y="720725"/>
            <a:ext cx="7920038" cy="269875"/>
          </a:xfrm>
        </p:spPr>
        <p:txBody>
          <a:bodyPr/>
          <a:lstStyle/>
          <a:p>
            <a:pPr>
              <a:spcAft>
                <a:spcPct val="0"/>
              </a:spcAft>
            </a:pPr>
            <a:r>
              <a:rPr lang="de-DE" smtClean="0">
                <a:latin typeface="Arial" charset="0"/>
                <a:ea typeface="ＭＳ Ｐゴシック"/>
                <a:cs typeface="Arial" charset="0"/>
              </a:rPr>
              <a:t>Fachkollegien</a:t>
            </a:r>
          </a:p>
        </p:txBody>
      </p:sp>
      <p:pic>
        <p:nvPicPr>
          <p:cNvPr id="48131" name="Picture 8" descr="http://www.dfg.de/zentralablage/bildversionen/bildversionen_180x240/stimmabgabe_online_bild_1.jpg"/>
          <p:cNvPicPr>
            <a:picLocks noGrp="1" noChangeAspect="1" noChangeArrowheads="1"/>
          </p:cNvPicPr>
          <p:nvPr>
            <p:ph type="pic" sz="quarter" idx="18"/>
          </p:nvPr>
        </p:nvPicPr>
        <p:blipFill>
          <a:blip r:embed="rId2"/>
          <a:srcRect t="13782" b="13782"/>
          <a:stretch>
            <a:fillRect/>
          </a:stretch>
        </p:blipFill>
        <p:spPr>
          <a:xfrm>
            <a:off x="6929438" y="1570038"/>
            <a:ext cx="1998662" cy="1930400"/>
          </a:xfrm>
        </p:spPr>
      </p:pic>
      <p:sp>
        <p:nvSpPr>
          <p:cNvPr id="10" name="Inhaltsplatzhalter 1"/>
          <p:cNvSpPr txBox="1">
            <a:spLocks/>
          </p:cNvSpPr>
          <p:nvPr/>
        </p:nvSpPr>
        <p:spPr bwMode="auto">
          <a:xfrm>
            <a:off x="215900" y="1571625"/>
            <a:ext cx="6713538" cy="4521200"/>
          </a:xfrm>
          <a:prstGeom prst="rect">
            <a:avLst/>
          </a:prstGeom>
          <a:noFill/>
          <a:ln w="9525">
            <a:noFill/>
            <a:miter lim="800000"/>
            <a:headEnd/>
            <a:tailEnd/>
          </a:ln>
        </p:spPr>
        <p:txBody>
          <a:bodyPr lIns="432000" tIns="0" rIns="720000" bIns="0"/>
          <a:lstStyle/>
          <a:p>
            <a:pPr marL="234000" indent="-234000">
              <a:spcAft>
                <a:spcPts val="1200"/>
              </a:spcAft>
              <a:buClr>
                <a:schemeClr val="accent4"/>
              </a:buClr>
              <a:buSzPct val="90000"/>
              <a:buFont typeface="Arial" pitchFamily="-65" charset="0"/>
              <a:buChar char="►"/>
              <a:defRPr/>
            </a:pPr>
            <a:r>
              <a:rPr lang="de-DE" dirty="0">
                <a:latin typeface="Arial"/>
                <a:ea typeface="ＭＳ Ｐゴシック" pitchFamily="-65" charset="-128"/>
                <a:cs typeface="Arial"/>
              </a:rPr>
              <a:t>606 gewählte Mitglieder in 48 Fachkollegien</a:t>
            </a:r>
          </a:p>
          <a:p>
            <a:pPr marL="234000" indent="-234000">
              <a:spcAft>
                <a:spcPts val="1200"/>
              </a:spcAft>
              <a:buClr>
                <a:schemeClr val="accent4"/>
              </a:buClr>
              <a:buSzPct val="90000"/>
              <a:buFont typeface="Arial" pitchFamily="-65" charset="0"/>
              <a:buChar char="►"/>
              <a:defRPr/>
            </a:pPr>
            <a:r>
              <a:rPr lang="de-DE" dirty="0">
                <a:latin typeface="Arial"/>
                <a:ea typeface="ＭＳ Ｐゴシック" pitchFamily="-65" charset="-128"/>
                <a:cs typeface="Arial"/>
              </a:rPr>
              <a:t>Aktuelle Amtsperiode 2012-2015 </a:t>
            </a:r>
          </a:p>
          <a:p>
            <a:pPr marL="234000" indent="-234000">
              <a:spcAft>
                <a:spcPts val="1200"/>
              </a:spcAft>
              <a:buClr>
                <a:schemeClr val="accent4"/>
              </a:buClr>
              <a:buSzPct val="90000"/>
              <a:buFont typeface="Arial" pitchFamily="-65" charset="0"/>
              <a:buChar char="►"/>
              <a:defRPr/>
            </a:pPr>
            <a:r>
              <a:rPr lang="de-DE" dirty="0">
                <a:latin typeface="Arial"/>
                <a:ea typeface="ＭＳ Ｐゴシック" pitchFamily="-65" charset="-128"/>
                <a:cs typeface="Arial"/>
              </a:rPr>
              <a:t>Detaillierte Informationen rund um die Online-Wahl finden Sie auf der Homepage der DFG.</a:t>
            </a:r>
          </a:p>
        </p:txBody>
      </p:sp>
      <p:sp>
        <p:nvSpPr>
          <p:cNvPr id="48133" name="Datumsplatzhalter 2"/>
          <p:cNvSpPr>
            <a:spLocks noGrp="1"/>
          </p:cNvSpPr>
          <p:nvPr>
            <p:ph type="dt" sz="quarter" idx="24"/>
          </p:nvPr>
        </p:nvSpPr>
        <p:spPr bwMode="auto">
          <a:noFill/>
          <a:ln>
            <a:miter lim="800000"/>
            <a:headEnd/>
            <a:tailEnd/>
          </a:ln>
        </p:spPr>
        <p:txBody>
          <a:bodyPr/>
          <a:lstStyle/>
          <a:p>
            <a:r>
              <a:rPr lang="de-DE">
                <a:latin typeface="Arial" charset="0"/>
                <a:ea typeface="ＭＳ Ｐゴシック"/>
                <a:cs typeface="Arial" charset="0"/>
              </a:rPr>
              <a:t>HWR, 11.12.2012</a:t>
            </a:r>
          </a:p>
        </p:txBody>
      </p:sp>
      <p:sp>
        <p:nvSpPr>
          <p:cNvPr id="48134" name="Fußzeilenplatzhalter 5"/>
          <p:cNvSpPr>
            <a:spLocks noGrp="1"/>
          </p:cNvSpPr>
          <p:nvPr>
            <p:ph type="ftr" sz="quarter" idx="23"/>
          </p:nvPr>
        </p:nvSpPr>
        <p:spPr bwMode="auto">
          <a:noFill/>
          <a:ln>
            <a:miter lim="800000"/>
            <a:headEnd/>
            <a:tailEnd/>
          </a:ln>
        </p:spPr>
        <p:txBody>
          <a:bodyPr/>
          <a:lstStyle/>
          <a:p>
            <a:r>
              <a:rPr lang="de-DE">
                <a:latin typeface="Arial" charset="0"/>
                <a:ea typeface="ＭＳ Ｐゴシック"/>
                <a:cs typeface="Arial" charset="0"/>
              </a:rPr>
              <a:t>Die Förderverfahren der DFG / Volker Kreutzer</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el 1"/>
          <p:cNvSpPr>
            <a:spLocks noGrp="1"/>
          </p:cNvSpPr>
          <p:nvPr>
            <p:ph type="title"/>
          </p:nvPr>
        </p:nvSpPr>
        <p:spPr>
          <a:xfrm>
            <a:off x="647700" y="476250"/>
            <a:ext cx="7920038" cy="211138"/>
          </a:xfrm>
        </p:spPr>
        <p:txBody>
          <a:bodyPr/>
          <a:lstStyle/>
          <a:p>
            <a:r>
              <a:rPr lang="de-DE" smtClean="0">
                <a:latin typeface="Arial" charset="0"/>
                <a:ea typeface="ＭＳ Ｐゴシック"/>
                <a:cs typeface="Arial" charset="0"/>
              </a:rPr>
              <a:t/>
            </a:r>
            <a:br>
              <a:rPr lang="de-DE" smtClean="0">
                <a:latin typeface="Arial" charset="0"/>
                <a:ea typeface="ＭＳ Ｐゴシック"/>
                <a:cs typeface="Arial" charset="0"/>
              </a:rPr>
            </a:br>
            <a:r>
              <a:rPr lang="de-DE" smtClean="0">
                <a:latin typeface="Arial" charset="0"/>
                <a:ea typeface="ＭＳ Ｐゴシック"/>
                <a:cs typeface="Arial" charset="0"/>
              </a:rPr>
              <a:t>Struktur</a:t>
            </a:r>
          </a:p>
        </p:txBody>
      </p:sp>
      <p:sp>
        <p:nvSpPr>
          <p:cNvPr id="14338" name="Textplatzhalter 5"/>
          <p:cNvSpPr>
            <a:spLocks noGrp="1"/>
          </p:cNvSpPr>
          <p:nvPr>
            <p:ph type="body" sz="quarter" idx="4294967295"/>
          </p:nvPr>
        </p:nvSpPr>
        <p:spPr>
          <a:xfrm>
            <a:off x="165100" y="655638"/>
            <a:ext cx="7391400" cy="269875"/>
          </a:xfrm>
        </p:spPr>
        <p:txBody>
          <a:bodyPr/>
          <a:lstStyle/>
          <a:p>
            <a:pPr marL="0" indent="0">
              <a:buFont typeface="Arial" charset="0"/>
              <a:buNone/>
            </a:pPr>
            <a:r>
              <a:rPr lang="de-DE" sz="2000" smtClean="0">
                <a:solidFill>
                  <a:schemeClr val="bg1"/>
                </a:solidFill>
                <a:latin typeface="Arial" charset="0"/>
                <a:ea typeface="ＭＳ Ｐゴシック"/>
                <a:cs typeface="Arial" charset="0"/>
              </a:rPr>
              <a:t>Gremien der DFG</a:t>
            </a:r>
          </a:p>
          <a:p>
            <a:pPr marL="0" indent="0">
              <a:buFont typeface="Arial" charset="0"/>
              <a:buNone/>
            </a:pPr>
            <a:endParaRPr lang="de-DE" smtClean="0">
              <a:latin typeface="Arial" charset="0"/>
              <a:ea typeface="ＭＳ Ｐゴシック"/>
              <a:cs typeface="Arial" charset="0"/>
            </a:endParaRPr>
          </a:p>
        </p:txBody>
      </p:sp>
      <p:sp>
        <p:nvSpPr>
          <p:cNvPr id="14339" name="Rectangle 1132"/>
          <p:cNvSpPr>
            <a:spLocks noChangeArrowheads="1"/>
          </p:cNvSpPr>
          <p:nvPr/>
        </p:nvSpPr>
        <p:spPr bwMode="auto">
          <a:xfrm>
            <a:off x="0" y="1268413"/>
            <a:ext cx="8924925" cy="407987"/>
          </a:xfrm>
          <a:prstGeom prst="rect">
            <a:avLst/>
          </a:prstGeom>
          <a:solidFill>
            <a:schemeClr val="bg1"/>
          </a:solidFill>
          <a:ln w="9525">
            <a:noFill/>
            <a:miter lim="800000"/>
            <a:headEnd/>
            <a:tailEnd/>
          </a:ln>
        </p:spPr>
        <p:txBody>
          <a:bodyPr wrap="none" anchor="ctr"/>
          <a:lstStyle/>
          <a:p>
            <a:pPr algn="ctr"/>
            <a:endParaRPr lang="de-DE">
              <a:solidFill>
                <a:schemeClr val="bg1"/>
              </a:solidFill>
            </a:endParaRPr>
          </a:p>
        </p:txBody>
      </p:sp>
      <p:sp>
        <p:nvSpPr>
          <p:cNvPr id="14340" name="Text Box 1060"/>
          <p:cNvSpPr txBox="1">
            <a:spLocks noChangeArrowheads="1"/>
          </p:cNvSpPr>
          <p:nvPr/>
        </p:nvSpPr>
        <p:spPr bwMode="auto">
          <a:xfrm>
            <a:off x="220663" y="1763713"/>
            <a:ext cx="7485062" cy="460375"/>
          </a:xfrm>
          <a:prstGeom prst="rect">
            <a:avLst/>
          </a:prstGeom>
          <a:solidFill>
            <a:srgbClr val="96C7E8"/>
          </a:solidFill>
          <a:ln w="9525">
            <a:noFill/>
            <a:miter lim="800000"/>
            <a:headEnd/>
            <a:tailEnd/>
          </a:ln>
        </p:spPr>
        <p:txBody>
          <a:bodyPr/>
          <a:lstStyle/>
          <a:p>
            <a:pPr marL="381000">
              <a:lnSpc>
                <a:spcPct val="80000"/>
              </a:lnSpc>
              <a:spcBef>
                <a:spcPct val="30000"/>
              </a:spcBef>
              <a:buClr>
                <a:schemeClr val="bg1"/>
              </a:buClr>
              <a:buFont typeface="Wingdings" pitchFamily="2" charset="2"/>
              <a:buChar char="§"/>
            </a:pPr>
            <a:r>
              <a:rPr lang="de-DE" sz="800">
                <a:solidFill>
                  <a:srgbClr val="000000"/>
                </a:solidFill>
                <a:latin typeface="Verdana" pitchFamily="34" charset="0"/>
              </a:rPr>
              <a:t> Hochschulen, die Forschungseinrichtungen von allgemeiner Bedeutung sind</a:t>
            </a:r>
          </a:p>
          <a:p>
            <a:pPr marL="381000">
              <a:lnSpc>
                <a:spcPct val="80000"/>
              </a:lnSpc>
              <a:spcBef>
                <a:spcPct val="30000"/>
              </a:spcBef>
              <a:buClr>
                <a:schemeClr val="bg1"/>
              </a:buClr>
              <a:buFont typeface="Wingdings" pitchFamily="2" charset="2"/>
              <a:buChar char="§"/>
            </a:pPr>
            <a:r>
              <a:rPr lang="de-DE" sz="800">
                <a:solidFill>
                  <a:srgbClr val="000000"/>
                </a:solidFill>
                <a:latin typeface="Verdana" pitchFamily="34" charset="0"/>
              </a:rPr>
              <a:t> andere Forschungseinrichtungen von allgemeiner Bedeutung</a:t>
            </a:r>
          </a:p>
          <a:p>
            <a:pPr marL="381000">
              <a:lnSpc>
                <a:spcPct val="80000"/>
              </a:lnSpc>
              <a:spcBef>
                <a:spcPct val="30000"/>
              </a:spcBef>
              <a:buClr>
                <a:schemeClr val="bg1"/>
              </a:buClr>
              <a:buFont typeface="Wingdings" pitchFamily="2" charset="2"/>
              <a:buChar char="§"/>
            </a:pPr>
            <a:r>
              <a:rPr lang="de-DE" sz="800">
                <a:solidFill>
                  <a:srgbClr val="000000"/>
                </a:solidFill>
                <a:latin typeface="Verdana" pitchFamily="34" charset="0"/>
              </a:rPr>
              <a:t> Akademien, wissenschaftliche Verbände</a:t>
            </a:r>
          </a:p>
        </p:txBody>
      </p:sp>
      <p:sp>
        <p:nvSpPr>
          <p:cNvPr id="14341" name="Text Box 1064"/>
          <p:cNvSpPr txBox="1">
            <a:spLocks noChangeArrowheads="1"/>
          </p:cNvSpPr>
          <p:nvPr/>
        </p:nvSpPr>
        <p:spPr bwMode="auto">
          <a:xfrm>
            <a:off x="233363" y="2403475"/>
            <a:ext cx="2339975" cy="1038225"/>
          </a:xfrm>
          <a:prstGeom prst="rect">
            <a:avLst/>
          </a:prstGeom>
          <a:solidFill>
            <a:srgbClr val="3F85C1"/>
          </a:solidFill>
          <a:ln w="9525">
            <a:noFill/>
            <a:miter lim="800000"/>
            <a:headEnd/>
            <a:tailEnd/>
          </a:ln>
        </p:spPr>
        <p:txBody>
          <a:bodyPr/>
          <a:lstStyle/>
          <a:p>
            <a:pPr algn="ctr">
              <a:lnSpc>
                <a:spcPct val="80000"/>
              </a:lnSpc>
              <a:spcBef>
                <a:spcPct val="30000"/>
              </a:spcBef>
            </a:pPr>
            <a:r>
              <a:rPr lang="de-DE" sz="1100" b="1">
                <a:solidFill>
                  <a:schemeClr val="bg1"/>
                </a:solidFill>
                <a:latin typeface="Verdana" pitchFamily="34" charset="0"/>
              </a:rPr>
              <a:t>Senat</a:t>
            </a:r>
          </a:p>
          <a:p>
            <a:pPr>
              <a:spcBef>
                <a:spcPct val="30000"/>
              </a:spcBef>
              <a:buSzPct val="80000"/>
              <a:buFont typeface="Wingdings 3" pitchFamily="18" charset="2"/>
              <a:buChar char=""/>
            </a:pPr>
            <a:r>
              <a:rPr lang="de-DE" sz="800">
                <a:solidFill>
                  <a:schemeClr val="bg1"/>
                </a:solidFill>
                <a:latin typeface="Verdana" pitchFamily="34" charset="0"/>
              </a:rPr>
              <a:t> Forschungsstrategie und -politik</a:t>
            </a:r>
          </a:p>
          <a:p>
            <a:pPr>
              <a:spcBef>
                <a:spcPct val="30000"/>
              </a:spcBef>
              <a:buSzPct val="80000"/>
              <a:buFont typeface="Wingdings 3" pitchFamily="18" charset="2"/>
              <a:buChar char=""/>
            </a:pPr>
            <a:r>
              <a:rPr lang="de-DE" sz="800">
                <a:solidFill>
                  <a:schemeClr val="bg1"/>
                </a:solidFill>
                <a:latin typeface="Verdana" pitchFamily="34" charset="0"/>
              </a:rPr>
              <a:t> Politikberatung</a:t>
            </a:r>
          </a:p>
          <a:p>
            <a:pPr>
              <a:spcBef>
                <a:spcPct val="30000"/>
              </a:spcBef>
              <a:buSzPct val="80000"/>
              <a:buFont typeface="Wingdings 3" pitchFamily="18" charset="2"/>
              <a:buChar char=""/>
            </a:pPr>
            <a:r>
              <a:rPr lang="de-DE" sz="800">
                <a:solidFill>
                  <a:schemeClr val="bg1"/>
                </a:solidFill>
                <a:latin typeface="Verdana" pitchFamily="34" charset="0"/>
              </a:rPr>
              <a:t> Zusammenarbeit im In- und Ausland</a:t>
            </a:r>
          </a:p>
          <a:p>
            <a:pPr>
              <a:spcBef>
                <a:spcPct val="30000"/>
              </a:spcBef>
              <a:buSzPct val="80000"/>
              <a:buFont typeface="Wingdings 3" pitchFamily="18" charset="2"/>
              <a:buChar char=""/>
            </a:pPr>
            <a:r>
              <a:rPr lang="de-DE" sz="800">
                <a:solidFill>
                  <a:schemeClr val="bg1"/>
                </a:solidFill>
                <a:latin typeface="Verdana" pitchFamily="34" charset="0"/>
              </a:rPr>
              <a:t> Bestimmung der Fachkollegien-</a:t>
            </a:r>
            <a:br>
              <a:rPr lang="de-DE" sz="800">
                <a:solidFill>
                  <a:schemeClr val="bg1"/>
                </a:solidFill>
                <a:latin typeface="Verdana" pitchFamily="34" charset="0"/>
              </a:rPr>
            </a:br>
            <a:r>
              <a:rPr lang="de-DE" sz="800">
                <a:solidFill>
                  <a:schemeClr val="bg1"/>
                </a:solidFill>
                <a:latin typeface="Verdana" pitchFamily="34" charset="0"/>
              </a:rPr>
              <a:t>   Gliederung</a:t>
            </a:r>
          </a:p>
        </p:txBody>
      </p:sp>
      <p:sp>
        <p:nvSpPr>
          <p:cNvPr id="14342" name="Text Box 1065"/>
          <p:cNvSpPr txBox="1">
            <a:spLocks noChangeArrowheads="1"/>
          </p:cNvSpPr>
          <p:nvPr/>
        </p:nvSpPr>
        <p:spPr bwMode="auto">
          <a:xfrm>
            <a:off x="2813050" y="2403475"/>
            <a:ext cx="2339975" cy="376238"/>
          </a:xfrm>
          <a:prstGeom prst="rect">
            <a:avLst/>
          </a:prstGeom>
          <a:solidFill>
            <a:srgbClr val="3F85C1"/>
          </a:solidFill>
          <a:ln w="9525">
            <a:noFill/>
            <a:miter lim="800000"/>
            <a:headEnd/>
            <a:tailEnd/>
          </a:ln>
        </p:spPr>
        <p:txBody>
          <a:bodyPr/>
          <a:lstStyle/>
          <a:p>
            <a:pPr algn="ctr">
              <a:lnSpc>
                <a:spcPct val="80000"/>
              </a:lnSpc>
              <a:spcBef>
                <a:spcPct val="30000"/>
              </a:spcBef>
            </a:pPr>
            <a:r>
              <a:rPr lang="de-DE" sz="1100" b="1">
                <a:solidFill>
                  <a:schemeClr val="bg1"/>
                </a:solidFill>
                <a:latin typeface="Verdana" pitchFamily="34" charset="0"/>
              </a:rPr>
              <a:t>Präsidium</a:t>
            </a:r>
          </a:p>
          <a:p>
            <a:pPr>
              <a:spcBef>
                <a:spcPct val="30000"/>
              </a:spcBef>
              <a:buSzPct val="80000"/>
              <a:buFont typeface="Wingdings 3" pitchFamily="18" charset="2"/>
              <a:buChar char=""/>
            </a:pPr>
            <a:r>
              <a:rPr lang="de-DE" sz="800">
                <a:solidFill>
                  <a:schemeClr val="bg1"/>
                </a:solidFill>
                <a:latin typeface="Verdana" pitchFamily="34" charset="0"/>
              </a:rPr>
              <a:t> Verantwortung für laufende Geschäfte</a:t>
            </a:r>
          </a:p>
        </p:txBody>
      </p:sp>
      <p:sp>
        <p:nvSpPr>
          <p:cNvPr id="14343" name="Text Box 1066"/>
          <p:cNvSpPr txBox="1">
            <a:spLocks noChangeArrowheads="1"/>
          </p:cNvSpPr>
          <p:nvPr/>
        </p:nvSpPr>
        <p:spPr bwMode="auto">
          <a:xfrm>
            <a:off x="5364163" y="2403475"/>
            <a:ext cx="2339975" cy="846138"/>
          </a:xfrm>
          <a:prstGeom prst="rect">
            <a:avLst/>
          </a:prstGeom>
          <a:solidFill>
            <a:srgbClr val="3F85C1"/>
          </a:solidFill>
          <a:ln w="9525">
            <a:noFill/>
            <a:miter lim="800000"/>
            <a:headEnd/>
            <a:tailEnd/>
          </a:ln>
        </p:spPr>
        <p:txBody>
          <a:bodyPr/>
          <a:lstStyle/>
          <a:p>
            <a:pPr algn="ctr">
              <a:lnSpc>
                <a:spcPct val="80000"/>
              </a:lnSpc>
              <a:spcBef>
                <a:spcPct val="30000"/>
              </a:spcBef>
            </a:pPr>
            <a:r>
              <a:rPr lang="de-DE" sz="1100" b="1">
                <a:solidFill>
                  <a:schemeClr val="bg1"/>
                </a:solidFill>
                <a:latin typeface="Verdana" pitchFamily="34" charset="0"/>
              </a:rPr>
              <a:t>Hauptausschuss</a:t>
            </a:r>
          </a:p>
          <a:p>
            <a:pPr>
              <a:spcBef>
                <a:spcPct val="30000"/>
              </a:spcBef>
              <a:buSzPct val="80000"/>
              <a:buFont typeface="Wingdings 3" pitchFamily="18" charset="2"/>
              <a:buChar char=""/>
            </a:pPr>
            <a:r>
              <a:rPr lang="de-DE" sz="800">
                <a:solidFill>
                  <a:schemeClr val="bg1"/>
                </a:solidFill>
                <a:latin typeface="Verdana" pitchFamily="34" charset="0"/>
              </a:rPr>
              <a:t> Finanzielle Förderung der Forschung </a:t>
            </a:r>
          </a:p>
          <a:p>
            <a:pPr>
              <a:spcBef>
                <a:spcPct val="30000"/>
              </a:spcBef>
              <a:buSzPct val="80000"/>
              <a:buFont typeface="Wingdings 3" pitchFamily="18" charset="2"/>
              <a:buChar char=""/>
            </a:pPr>
            <a:r>
              <a:rPr lang="de-DE" sz="800">
                <a:solidFill>
                  <a:schemeClr val="bg1"/>
                </a:solidFill>
                <a:latin typeface="Verdana" pitchFamily="34" charset="0"/>
              </a:rPr>
              <a:t> Förderpolitik und Programmplanung</a:t>
            </a:r>
            <a:br>
              <a:rPr lang="de-DE" sz="800">
                <a:solidFill>
                  <a:schemeClr val="bg1"/>
                </a:solidFill>
                <a:latin typeface="Verdana" pitchFamily="34" charset="0"/>
              </a:rPr>
            </a:br>
            <a:r>
              <a:rPr lang="de-DE" sz="800">
                <a:solidFill>
                  <a:schemeClr val="bg1"/>
                </a:solidFill>
                <a:latin typeface="Verdana" pitchFamily="34" charset="0"/>
              </a:rPr>
              <a:t>   aufgrund von Senatsbeschlüsse</a:t>
            </a:r>
          </a:p>
          <a:p>
            <a:pPr>
              <a:spcBef>
                <a:spcPct val="30000"/>
              </a:spcBef>
              <a:buSzPct val="80000"/>
              <a:buFont typeface="Wingdings 3" pitchFamily="18" charset="2"/>
              <a:buChar char=""/>
            </a:pPr>
            <a:r>
              <a:rPr lang="de-DE" sz="800">
                <a:solidFill>
                  <a:schemeClr val="bg1"/>
                </a:solidFill>
                <a:latin typeface="Verdana" pitchFamily="34" charset="0"/>
              </a:rPr>
              <a:t> Wirtschaftsplan</a:t>
            </a:r>
          </a:p>
        </p:txBody>
      </p:sp>
      <p:sp>
        <p:nvSpPr>
          <p:cNvPr id="14344" name="Text Box 1067"/>
          <p:cNvSpPr txBox="1">
            <a:spLocks noChangeArrowheads="1"/>
          </p:cNvSpPr>
          <p:nvPr/>
        </p:nvSpPr>
        <p:spPr bwMode="auto">
          <a:xfrm>
            <a:off x="4733925" y="4481513"/>
            <a:ext cx="2970213" cy="915987"/>
          </a:xfrm>
          <a:prstGeom prst="rect">
            <a:avLst/>
          </a:prstGeom>
          <a:solidFill>
            <a:srgbClr val="3F85C1"/>
          </a:solidFill>
          <a:ln w="9525">
            <a:noFill/>
            <a:miter lim="800000"/>
            <a:headEnd/>
            <a:tailEnd/>
          </a:ln>
        </p:spPr>
        <p:txBody>
          <a:bodyPr/>
          <a:lstStyle/>
          <a:p>
            <a:pPr algn="ctr">
              <a:lnSpc>
                <a:spcPct val="80000"/>
              </a:lnSpc>
              <a:spcBef>
                <a:spcPct val="30000"/>
              </a:spcBef>
            </a:pPr>
            <a:r>
              <a:rPr lang="de-DE" sz="1100" b="1">
                <a:solidFill>
                  <a:schemeClr val="bg1"/>
                </a:solidFill>
                <a:latin typeface="Verdana" pitchFamily="34" charset="0"/>
              </a:rPr>
              <a:t>Vorstand</a:t>
            </a:r>
          </a:p>
          <a:p>
            <a:pPr algn="ctr">
              <a:lnSpc>
                <a:spcPct val="80000"/>
              </a:lnSpc>
              <a:spcBef>
                <a:spcPct val="30000"/>
              </a:spcBef>
            </a:pPr>
            <a:r>
              <a:rPr lang="de-DE" sz="800">
                <a:solidFill>
                  <a:schemeClr val="bg1"/>
                </a:solidFill>
                <a:latin typeface="Verdana" pitchFamily="34" charset="0"/>
              </a:rPr>
              <a:t>im Sinne von § 26 BGB </a:t>
            </a:r>
          </a:p>
          <a:p>
            <a:pPr algn="ctr">
              <a:lnSpc>
                <a:spcPct val="80000"/>
              </a:lnSpc>
              <a:spcBef>
                <a:spcPct val="30000"/>
              </a:spcBef>
            </a:pPr>
            <a:r>
              <a:rPr lang="de-DE" sz="1100" b="1">
                <a:solidFill>
                  <a:schemeClr val="bg1"/>
                </a:solidFill>
                <a:latin typeface="Verdana" pitchFamily="34" charset="0"/>
              </a:rPr>
              <a:t>Präsident        Generalsekretärin</a:t>
            </a:r>
            <a:br>
              <a:rPr lang="de-DE" sz="1100" b="1">
                <a:solidFill>
                  <a:schemeClr val="bg1"/>
                </a:solidFill>
                <a:latin typeface="Verdana" pitchFamily="34" charset="0"/>
              </a:rPr>
            </a:br>
            <a:endParaRPr lang="de-DE" sz="400" b="1">
              <a:solidFill>
                <a:schemeClr val="bg1"/>
              </a:solidFill>
              <a:latin typeface="Verdana" pitchFamily="34" charset="0"/>
            </a:endParaRPr>
          </a:p>
          <a:p>
            <a:pPr algn="ctr">
              <a:lnSpc>
                <a:spcPct val="80000"/>
              </a:lnSpc>
              <a:spcBef>
                <a:spcPct val="30000"/>
              </a:spcBef>
            </a:pPr>
            <a:r>
              <a:rPr lang="de-DE" sz="1100" b="1">
                <a:solidFill>
                  <a:schemeClr val="bg1"/>
                </a:solidFill>
                <a:latin typeface="Verdana" pitchFamily="34" charset="0"/>
              </a:rPr>
              <a:t>Geschäftsstelle</a:t>
            </a:r>
          </a:p>
          <a:p>
            <a:pPr algn="ctr">
              <a:lnSpc>
                <a:spcPct val="80000"/>
              </a:lnSpc>
              <a:spcBef>
                <a:spcPct val="30000"/>
              </a:spcBef>
              <a:buSzPct val="80000"/>
              <a:buFont typeface="Wingdings 3" pitchFamily="18" charset="2"/>
              <a:buChar char=""/>
            </a:pPr>
            <a:r>
              <a:rPr lang="de-DE" sz="800">
                <a:solidFill>
                  <a:schemeClr val="bg1"/>
                </a:solidFill>
                <a:latin typeface="Verdana" pitchFamily="34" charset="0"/>
              </a:rPr>
              <a:t> Erledigung der laufenden Geschäfte</a:t>
            </a:r>
          </a:p>
        </p:txBody>
      </p:sp>
      <p:sp>
        <p:nvSpPr>
          <p:cNvPr id="14345" name="Line 1068"/>
          <p:cNvSpPr>
            <a:spLocks noChangeShapeType="1"/>
          </p:cNvSpPr>
          <p:nvPr/>
        </p:nvSpPr>
        <p:spPr bwMode="auto">
          <a:xfrm>
            <a:off x="4640263" y="5014913"/>
            <a:ext cx="2968625" cy="0"/>
          </a:xfrm>
          <a:prstGeom prst="line">
            <a:avLst/>
          </a:prstGeom>
          <a:noFill/>
          <a:ln w="9525">
            <a:solidFill>
              <a:schemeClr val="bg1"/>
            </a:solidFill>
            <a:round/>
            <a:headEnd/>
            <a:tailEnd/>
          </a:ln>
        </p:spPr>
        <p:txBody>
          <a:bodyPr/>
          <a:lstStyle/>
          <a:p>
            <a:endParaRPr lang="de-DE"/>
          </a:p>
        </p:txBody>
      </p:sp>
      <p:sp>
        <p:nvSpPr>
          <p:cNvPr id="14346" name="Text Box 1069"/>
          <p:cNvSpPr txBox="1">
            <a:spLocks noChangeArrowheads="1"/>
          </p:cNvSpPr>
          <p:nvPr/>
        </p:nvSpPr>
        <p:spPr bwMode="auto">
          <a:xfrm>
            <a:off x="2001838" y="5548313"/>
            <a:ext cx="3933825" cy="361950"/>
          </a:xfrm>
          <a:prstGeom prst="rect">
            <a:avLst/>
          </a:prstGeom>
          <a:solidFill>
            <a:srgbClr val="3F85C1"/>
          </a:solidFill>
          <a:ln w="9525">
            <a:noFill/>
            <a:miter lim="800000"/>
            <a:headEnd/>
            <a:tailEnd/>
          </a:ln>
        </p:spPr>
        <p:txBody>
          <a:bodyPr/>
          <a:lstStyle/>
          <a:p>
            <a:pPr algn="ctr">
              <a:lnSpc>
                <a:spcPct val="80000"/>
              </a:lnSpc>
              <a:spcBef>
                <a:spcPct val="30000"/>
              </a:spcBef>
            </a:pPr>
            <a:r>
              <a:rPr lang="de-DE" sz="1100" b="1">
                <a:solidFill>
                  <a:schemeClr val="bg1"/>
                </a:solidFill>
                <a:latin typeface="Verdana" pitchFamily="34" charset="0"/>
              </a:rPr>
              <a:t>Gutachterinnen und Gutachter</a:t>
            </a:r>
          </a:p>
          <a:p>
            <a:pPr algn="ctr">
              <a:lnSpc>
                <a:spcPct val="80000"/>
              </a:lnSpc>
              <a:spcBef>
                <a:spcPct val="30000"/>
              </a:spcBef>
              <a:buSzPct val="80000"/>
              <a:buFont typeface="Wingdings 3" pitchFamily="18" charset="2"/>
              <a:buChar char=""/>
            </a:pPr>
            <a:r>
              <a:rPr lang="de-DE" sz="800">
                <a:solidFill>
                  <a:schemeClr val="bg1"/>
                </a:solidFill>
                <a:latin typeface="Verdana" pitchFamily="34" charset="0"/>
              </a:rPr>
              <a:t> Voten zu Förderanträgen (peer review)</a:t>
            </a:r>
          </a:p>
        </p:txBody>
      </p:sp>
      <p:sp>
        <p:nvSpPr>
          <p:cNvPr id="14347" name="Text Box 1070"/>
          <p:cNvSpPr txBox="1">
            <a:spLocks noChangeArrowheads="1"/>
          </p:cNvSpPr>
          <p:nvPr/>
        </p:nvSpPr>
        <p:spPr bwMode="auto">
          <a:xfrm>
            <a:off x="233363" y="6234113"/>
            <a:ext cx="7485062" cy="471487"/>
          </a:xfrm>
          <a:prstGeom prst="rect">
            <a:avLst/>
          </a:prstGeom>
          <a:solidFill>
            <a:schemeClr val="hlink"/>
          </a:solidFill>
          <a:ln w="9525">
            <a:noFill/>
            <a:miter lim="800000"/>
            <a:headEnd/>
            <a:tailEnd/>
          </a:ln>
        </p:spPr>
        <p:txBody>
          <a:bodyPr lIns="54000" rIns="54000" anchor="ctr"/>
          <a:lstStyle/>
          <a:p>
            <a:pPr algn="ctr">
              <a:lnSpc>
                <a:spcPct val="80000"/>
              </a:lnSpc>
              <a:spcBef>
                <a:spcPct val="30000"/>
              </a:spcBef>
            </a:pPr>
            <a:r>
              <a:rPr lang="de-DE" sz="1100" b="1">
                <a:solidFill>
                  <a:schemeClr val="bg1"/>
                </a:solidFill>
                <a:latin typeface="Verdana" pitchFamily="34" charset="0"/>
              </a:rPr>
              <a:t>alle wahlberechtigten Wissenschaftlerinnen und Wissenschaftler</a:t>
            </a:r>
          </a:p>
        </p:txBody>
      </p:sp>
      <p:sp>
        <p:nvSpPr>
          <p:cNvPr id="14348" name="Text Box 1071"/>
          <p:cNvSpPr txBox="1">
            <a:spLocks noChangeArrowheads="1"/>
          </p:cNvSpPr>
          <p:nvPr/>
        </p:nvSpPr>
        <p:spPr bwMode="auto">
          <a:xfrm>
            <a:off x="233363" y="4071938"/>
            <a:ext cx="2339975" cy="361950"/>
          </a:xfrm>
          <a:prstGeom prst="rect">
            <a:avLst/>
          </a:prstGeom>
          <a:solidFill>
            <a:srgbClr val="3F85C1"/>
          </a:solidFill>
          <a:ln w="9525">
            <a:noFill/>
            <a:miter lim="800000"/>
            <a:headEnd/>
            <a:tailEnd/>
          </a:ln>
        </p:spPr>
        <p:txBody>
          <a:bodyPr/>
          <a:lstStyle/>
          <a:p>
            <a:pPr algn="ctr">
              <a:lnSpc>
                <a:spcPct val="80000"/>
              </a:lnSpc>
              <a:spcBef>
                <a:spcPct val="30000"/>
              </a:spcBef>
            </a:pPr>
            <a:r>
              <a:rPr lang="de-DE" sz="1100" b="1">
                <a:solidFill>
                  <a:schemeClr val="bg1"/>
                </a:solidFill>
                <a:latin typeface="Verdana" pitchFamily="34" charset="0"/>
              </a:rPr>
              <a:t>Fachkollegien</a:t>
            </a:r>
          </a:p>
          <a:p>
            <a:pPr>
              <a:lnSpc>
                <a:spcPct val="80000"/>
              </a:lnSpc>
              <a:spcBef>
                <a:spcPct val="30000"/>
              </a:spcBef>
              <a:buSzPct val="80000"/>
              <a:buFont typeface="Wingdings 3" pitchFamily="18" charset="2"/>
              <a:buChar char=""/>
            </a:pPr>
            <a:r>
              <a:rPr lang="de-DE" sz="800">
                <a:solidFill>
                  <a:schemeClr val="bg1"/>
                </a:solidFill>
                <a:latin typeface="Verdana" pitchFamily="34" charset="0"/>
              </a:rPr>
              <a:t> Bewertung aller Förderanträge</a:t>
            </a:r>
          </a:p>
        </p:txBody>
      </p:sp>
      <p:sp>
        <p:nvSpPr>
          <p:cNvPr id="14349" name="Oval 1082"/>
          <p:cNvSpPr>
            <a:spLocks noChangeArrowheads="1"/>
          </p:cNvSpPr>
          <p:nvPr/>
        </p:nvSpPr>
        <p:spPr bwMode="auto">
          <a:xfrm>
            <a:off x="3906838" y="3748088"/>
            <a:ext cx="114300" cy="114300"/>
          </a:xfrm>
          <a:prstGeom prst="ellipse">
            <a:avLst/>
          </a:prstGeom>
          <a:noFill/>
          <a:ln w="15875">
            <a:solidFill>
              <a:srgbClr val="808080"/>
            </a:solidFill>
            <a:round/>
            <a:headEnd/>
            <a:tailEnd/>
          </a:ln>
        </p:spPr>
        <p:txBody>
          <a:bodyPr wrap="none" anchor="ctr"/>
          <a:lstStyle/>
          <a:p>
            <a:endParaRPr lang="de-DE"/>
          </a:p>
        </p:txBody>
      </p:sp>
      <p:sp>
        <p:nvSpPr>
          <p:cNvPr id="14350" name="Line 1091"/>
          <p:cNvSpPr>
            <a:spLocks noChangeShapeType="1"/>
          </p:cNvSpPr>
          <p:nvPr/>
        </p:nvSpPr>
        <p:spPr bwMode="auto">
          <a:xfrm>
            <a:off x="1335088" y="2224088"/>
            <a:ext cx="0" cy="179387"/>
          </a:xfrm>
          <a:prstGeom prst="line">
            <a:avLst/>
          </a:prstGeom>
          <a:noFill/>
          <a:ln w="12700">
            <a:solidFill>
              <a:srgbClr val="B5123E"/>
            </a:solidFill>
            <a:round/>
            <a:headEnd/>
            <a:tailEnd type="triangle" w="med" len="sm"/>
          </a:ln>
        </p:spPr>
        <p:txBody>
          <a:bodyPr/>
          <a:lstStyle/>
          <a:p>
            <a:endParaRPr lang="de-DE"/>
          </a:p>
        </p:txBody>
      </p:sp>
      <p:sp>
        <p:nvSpPr>
          <p:cNvPr id="14351" name="Text Box 1092"/>
          <p:cNvSpPr txBox="1">
            <a:spLocks noChangeArrowheads="1"/>
          </p:cNvSpPr>
          <p:nvPr/>
        </p:nvSpPr>
        <p:spPr bwMode="auto">
          <a:xfrm>
            <a:off x="220663" y="1371600"/>
            <a:ext cx="7485062" cy="390525"/>
          </a:xfrm>
          <a:prstGeom prst="rect">
            <a:avLst/>
          </a:prstGeom>
          <a:solidFill>
            <a:schemeClr val="hlink"/>
          </a:solidFill>
          <a:ln w="9525">
            <a:noFill/>
            <a:miter lim="800000"/>
            <a:headEnd/>
            <a:tailEnd/>
          </a:ln>
        </p:spPr>
        <p:txBody>
          <a:bodyPr tIns="46800" bIns="46800"/>
          <a:lstStyle/>
          <a:p>
            <a:pPr algn="ctr">
              <a:lnSpc>
                <a:spcPct val="80000"/>
              </a:lnSpc>
              <a:spcBef>
                <a:spcPct val="30000"/>
              </a:spcBef>
            </a:pPr>
            <a:r>
              <a:rPr lang="de-DE" sz="1100" b="1">
                <a:solidFill>
                  <a:schemeClr val="bg1"/>
                </a:solidFill>
                <a:latin typeface="Verdana" pitchFamily="34" charset="0"/>
              </a:rPr>
              <a:t>Mitgliederversammlung</a:t>
            </a:r>
            <a:endParaRPr lang="de-DE" sz="800">
              <a:solidFill>
                <a:schemeClr val="bg1"/>
              </a:solidFill>
              <a:latin typeface="Verdana" pitchFamily="34" charset="0"/>
            </a:endParaRPr>
          </a:p>
        </p:txBody>
      </p:sp>
      <p:sp>
        <p:nvSpPr>
          <p:cNvPr id="14352" name="Text Box 1097"/>
          <p:cNvSpPr txBox="1">
            <a:spLocks noChangeArrowheads="1"/>
          </p:cNvSpPr>
          <p:nvPr/>
        </p:nvSpPr>
        <p:spPr bwMode="auto">
          <a:xfrm>
            <a:off x="233363" y="3433763"/>
            <a:ext cx="2339975" cy="476250"/>
          </a:xfrm>
          <a:prstGeom prst="rect">
            <a:avLst/>
          </a:prstGeom>
          <a:solidFill>
            <a:srgbClr val="96C7E8"/>
          </a:solidFill>
          <a:ln w="9525">
            <a:noFill/>
            <a:miter lim="800000"/>
            <a:headEnd/>
            <a:tailEnd/>
          </a:ln>
        </p:spPr>
        <p:txBody>
          <a:bodyPr/>
          <a:lstStyle/>
          <a:p>
            <a:pPr>
              <a:lnSpc>
                <a:spcPct val="80000"/>
              </a:lnSpc>
              <a:spcBef>
                <a:spcPct val="30000"/>
              </a:spcBef>
              <a:buClr>
                <a:schemeClr val="bg1"/>
              </a:buClr>
              <a:buFont typeface="Wingdings" pitchFamily="2" charset="2"/>
              <a:buChar char="§"/>
            </a:pPr>
            <a:r>
              <a:rPr lang="de-DE" sz="800">
                <a:latin typeface="Verdana" pitchFamily="34" charset="0"/>
              </a:rPr>
              <a:t> 39 Wissenschaftlerinnen und</a:t>
            </a:r>
            <a:br>
              <a:rPr lang="de-DE" sz="800">
                <a:latin typeface="Verdana" pitchFamily="34" charset="0"/>
              </a:rPr>
            </a:br>
            <a:r>
              <a:rPr lang="de-DE" sz="800">
                <a:latin typeface="Verdana" pitchFamily="34" charset="0"/>
              </a:rPr>
              <a:t>  Wissenschaftler </a:t>
            </a:r>
          </a:p>
          <a:p>
            <a:pPr>
              <a:lnSpc>
                <a:spcPct val="80000"/>
              </a:lnSpc>
              <a:spcBef>
                <a:spcPct val="30000"/>
              </a:spcBef>
              <a:buClr>
                <a:schemeClr val="bg1"/>
              </a:buClr>
              <a:buFont typeface="Wingdings" pitchFamily="2" charset="2"/>
              <a:buChar char="§"/>
            </a:pPr>
            <a:r>
              <a:rPr lang="de-DE" sz="800">
                <a:latin typeface="Verdana" pitchFamily="34" charset="0"/>
              </a:rPr>
              <a:t> 3 ständige Gäste</a:t>
            </a:r>
          </a:p>
        </p:txBody>
      </p:sp>
      <p:sp>
        <p:nvSpPr>
          <p:cNvPr id="14353" name="Text Box 1099"/>
          <p:cNvSpPr txBox="1">
            <a:spLocks noChangeArrowheads="1"/>
          </p:cNvSpPr>
          <p:nvPr/>
        </p:nvSpPr>
        <p:spPr bwMode="auto">
          <a:xfrm>
            <a:off x="5364163" y="3252788"/>
            <a:ext cx="2339975" cy="1052512"/>
          </a:xfrm>
          <a:prstGeom prst="rect">
            <a:avLst/>
          </a:prstGeom>
          <a:solidFill>
            <a:srgbClr val="96C7E8"/>
          </a:solidFill>
          <a:ln w="9525">
            <a:noFill/>
            <a:miter lim="800000"/>
            <a:headEnd/>
            <a:tailEnd/>
          </a:ln>
        </p:spPr>
        <p:txBody>
          <a:bodyPr/>
          <a:lstStyle/>
          <a:p>
            <a:pPr>
              <a:spcBef>
                <a:spcPct val="30000"/>
              </a:spcBef>
              <a:buClr>
                <a:schemeClr val="bg1"/>
              </a:buClr>
              <a:buFont typeface="Wingdings" pitchFamily="2" charset="2"/>
              <a:buChar char="§"/>
            </a:pPr>
            <a:r>
              <a:rPr lang="de-DE" sz="800">
                <a:solidFill>
                  <a:srgbClr val="000000"/>
                </a:solidFill>
                <a:latin typeface="Verdana" pitchFamily="34" charset="0"/>
              </a:rPr>
              <a:t> 39 Senatorinnen und Senatoren</a:t>
            </a:r>
          </a:p>
          <a:p>
            <a:pPr>
              <a:spcBef>
                <a:spcPct val="30000"/>
              </a:spcBef>
              <a:buClr>
                <a:schemeClr val="bg1"/>
              </a:buClr>
              <a:buFont typeface="Wingdings" pitchFamily="2" charset="2"/>
              <a:buChar char="§"/>
            </a:pPr>
            <a:r>
              <a:rPr lang="de-DE" sz="800">
                <a:solidFill>
                  <a:srgbClr val="000000"/>
                </a:solidFill>
                <a:latin typeface="Verdana" pitchFamily="34" charset="0"/>
              </a:rPr>
              <a:t> 16 Stimmen:</a:t>
            </a:r>
            <a:br>
              <a:rPr lang="de-DE" sz="800">
                <a:solidFill>
                  <a:srgbClr val="000000"/>
                </a:solidFill>
                <a:latin typeface="Verdana" pitchFamily="34" charset="0"/>
              </a:rPr>
            </a:br>
            <a:r>
              <a:rPr lang="de-DE" sz="800">
                <a:solidFill>
                  <a:srgbClr val="000000"/>
                </a:solidFill>
                <a:latin typeface="Verdana" pitchFamily="34" charset="0"/>
              </a:rPr>
              <a:t>  Vertreterinnen und Vertreter Bund </a:t>
            </a:r>
          </a:p>
          <a:p>
            <a:pPr>
              <a:spcBef>
                <a:spcPct val="30000"/>
              </a:spcBef>
              <a:buClr>
                <a:schemeClr val="bg1"/>
              </a:buClr>
              <a:buFont typeface="Wingdings" pitchFamily="2" charset="2"/>
              <a:buChar char="§"/>
            </a:pPr>
            <a:r>
              <a:rPr lang="de-DE" sz="800">
                <a:solidFill>
                  <a:srgbClr val="000000"/>
                </a:solidFill>
                <a:latin typeface="Verdana" pitchFamily="34" charset="0"/>
              </a:rPr>
              <a:t> 16 Stimmen: Vertreterinnen und</a:t>
            </a:r>
            <a:br>
              <a:rPr lang="de-DE" sz="800">
                <a:solidFill>
                  <a:srgbClr val="000000"/>
                </a:solidFill>
                <a:latin typeface="Verdana" pitchFamily="34" charset="0"/>
              </a:rPr>
            </a:br>
            <a:r>
              <a:rPr lang="de-DE" sz="800">
                <a:solidFill>
                  <a:srgbClr val="000000"/>
                </a:solidFill>
                <a:latin typeface="Verdana" pitchFamily="34" charset="0"/>
              </a:rPr>
              <a:t>  Vertreter Länder</a:t>
            </a:r>
          </a:p>
          <a:p>
            <a:pPr>
              <a:spcBef>
                <a:spcPct val="30000"/>
              </a:spcBef>
              <a:buClr>
                <a:schemeClr val="bg1"/>
              </a:buClr>
              <a:buFont typeface="Wingdings" pitchFamily="2" charset="2"/>
              <a:buChar char="§"/>
            </a:pPr>
            <a:r>
              <a:rPr lang="de-DE" sz="800">
                <a:solidFill>
                  <a:srgbClr val="000000"/>
                </a:solidFill>
                <a:latin typeface="Verdana" pitchFamily="34" charset="0"/>
              </a:rPr>
              <a:t> 2 Stimmen:</a:t>
            </a:r>
            <a:br>
              <a:rPr lang="de-DE" sz="800">
                <a:solidFill>
                  <a:srgbClr val="000000"/>
                </a:solidFill>
                <a:latin typeface="Verdana" pitchFamily="34" charset="0"/>
              </a:rPr>
            </a:br>
            <a:r>
              <a:rPr lang="de-DE" sz="800">
                <a:solidFill>
                  <a:srgbClr val="000000"/>
                </a:solidFill>
                <a:latin typeface="Verdana" pitchFamily="34" charset="0"/>
              </a:rPr>
              <a:t>  Vertreter Stifterverband</a:t>
            </a:r>
          </a:p>
        </p:txBody>
      </p:sp>
      <p:sp>
        <p:nvSpPr>
          <p:cNvPr id="14354" name="Text Box 1100"/>
          <p:cNvSpPr txBox="1">
            <a:spLocks noChangeArrowheads="1"/>
          </p:cNvSpPr>
          <p:nvPr/>
        </p:nvSpPr>
        <p:spPr bwMode="auto">
          <a:xfrm>
            <a:off x="233363" y="4435475"/>
            <a:ext cx="2339975" cy="458788"/>
          </a:xfrm>
          <a:prstGeom prst="rect">
            <a:avLst/>
          </a:prstGeom>
          <a:solidFill>
            <a:srgbClr val="96C7E8"/>
          </a:solidFill>
          <a:ln w="9525">
            <a:noFill/>
            <a:miter lim="800000"/>
            <a:headEnd/>
            <a:tailEnd/>
          </a:ln>
        </p:spPr>
        <p:txBody>
          <a:bodyPr/>
          <a:lstStyle/>
          <a:p>
            <a:pPr>
              <a:spcBef>
                <a:spcPct val="30000"/>
              </a:spcBef>
            </a:pPr>
            <a:r>
              <a:rPr lang="de-DE" sz="800">
                <a:solidFill>
                  <a:srgbClr val="000000"/>
                </a:solidFill>
                <a:latin typeface="Verdana" pitchFamily="34" charset="0"/>
              </a:rPr>
              <a:t>594 Wissenschaftlerinnen </a:t>
            </a:r>
            <a:br>
              <a:rPr lang="de-DE" sz="800">
                <a:solidFill>
                  <a:srgbClr val="000000"/>
                </a:solidFill>
                <a:latin typeface="Verdana" pitchFamily="34" charset="0"/>
              </a:rPr>
            </a:br>
            <a:r>
              <a:rPr lang="de-DE" sz="800">
                <a:solidFill>
                  <a:srgbClr val="000000"/>
                </a:solidFill>
                <a:latin typeface="Verdana" pitchFamily="34" charset="0"/>
              </a:rPr>
              <a:t>und Wissenschaftler </a:t>
            </a:r>
            <a:br>
              <a:rPr lang="de-DE" sz="800">
                <a:solidFill>
                  <a:srgbClr val="000000"/>
                </a:solidFill>
                <a:latin typeface="Verdana" pitchFamily="34" charset="0"/>
              </a:rPr>
            </a:br>
            <a:r>
              <a:rPr lang="de-DE" sz="800">
                <a:solidFill>
                  <a:srgbClr val="000000"/>
                </a:solidFill>
                <a:latin typeface="Verdana" pitchFamily="34" charset="0"/>
              </a:rPr>
              <a:t>in 48 Fachkollegien</a:t>
            </a:r>
          </a:p>
        </p:txBody>
      </p:sp>
      <p:sp>
        <p:nvSpPr>
          <p:cNvPr id="14355" name="Text Box 1102"/>
          <p:cNvSpPr txBox="1">
            <a:spLocks noChangeArrowheads="1"/>
          </p:cNvSpPr>
          <p:nvPr/>
        </p:nvSpPr>
        <p:spPr bwMode="auto">
          <a:xfrm>
            <a:off x="2001838" y="5910263"/>
            <a:ext cx="3933825" cy="190500"/>
          </a:xfrm>
          <a:prstGeom prst="rect">
            <a:avLst/>
          </a:prstGeom>
          <a:solidFill>
            <a:srgbClr val="96C7E8"/>
          </a:solidFill>
          <a:ln w="9525">
            <a:noFill/>
            <a:miter lim="800000"/>
            <a:headEnd/>
            <a:tailEnd/>
          </a:ln>
        </p:spPr>
        <p:txBody>
          <a:bodyPr/>
          <a:lstStyle/>
          <a:p>
            <a:pPr>
              <a:lnSpc>
                <a:spcPct val="80000"/>
              </a:lnSpc>
              <a:spcBef>
                <a:spcPct val="30000"/>
              </a:spcBef>
            </a:pPr>
            <a:r>
              <a:rPr lang="de-DE" sz="800">
                <a:solidFill>
                  <a:srgbClr val="000000"/>
                </a:solidFill>
                <a:latin typeface="Verdana" pitchFamily="34" charset="0"/>
              </a:rPr>
              <a:t>ca. 9000 Wissenschaftlerinnen und Wissenschaftler im In- und Ausland</a:t>
            </a:r>
          </a:p>
        </p:txBody>
      </p:sp>
      <p:sp>
        <p:nvSpPr>
          <p:cNvPr id="14356" name="Line 1103"/>
          <p:cNvSpPr>
            <a:spLocks noChangeShapeType="1"/>
          </p:cNvSpPr>
          <p:nvPr/>
        </p:nvSpPr>
        <p:spPr bwMode="auto">
          <a:xfrm>
            <a:off x="3983038" y="2214563"/>
            <a:ext cx="0" cy="179387"/>
          </a:xfrm>
          <a:prstGeom prst="line">
            <a:avLst/>
          </a:prstGeom>
          <a:noFill/>
          <a:ln w="12700">
            <a:solidFill>
              <a:srgbClr val="B5123E"/>
            </a:solidFill>
            <a:round/>
            <a:headEnd/>
            <a:tailEnd type="triangle" w="med" len="sm"/>
          </a:ln>
        </p:spPr>
        <p:txBody>
          <a:bodyPr/>
          <a:lstStyle/>
          <a:p>
            <a:endParaRPr lang="de-DE"/>
          </a:p>
        </p:txBody>
      </p:sp>
      <p:sp>
        <p:nvSpPr>
          <p:cNvPr id="14357" name="Line 1104"/>
          <p:cNvSpPr>
            <a:spLocks noChangeShapeType="1"/>
          </p:cNvSpPr>
          <p:nvPr/>
        </p:nvSpPr>
        <p:spPr bwMode="auto">
          <a:xfrm>
            <a:off x="5221288" y="2214563"/>
            <a:ext cx="0" cy="2566987"/>
          </a:xfrm>
          <a:prstGeom prst="line">
            <a:avLst/>
          </a:prstGeom>
          <a:noFill/>
          <a:ln w="9525">
            <a:solidFill>
              <a:srgbClr val="B5123E"/>
            </a:solidFill>
            <a:round/>
            <a:headEnd/>
            <a:tailEnd type="triangle" w="med" len="sm"/>
          </a:ln>
        </p:spPr>
        <p:txBody>
          <a:bodyPr/>
          <a:lstStyle/>
          <a:p>
            <a:endParaRPr lang="de-DE"/>
          </a:p>
        </p:txBody>
      </p:sp>
      <p:sp>
        <p:nvSpPr>
          <p:cNvPr id="14358" name="Line 1105"/>
          <p:cNvSpPr>
            <a:spLocks noChangeShapeType="1"/>
          </p:cNvSpPr>
          <p:nvPr/>
        </p:nvSpPr>
        <p:spPr bwMode="auto">
          <a:xfrm>
            <a:off x="6973888" y="4329113"/>
            <a:ext cx="0" cy="452437"/>
          </a:xfrm>
          <a:prstGeom prst="line">
            <a:avLst/>
          </a:prstGeom>
          <a:noFill/>
          <a:ln w="9525">
            <a:solidFill>
              <a:srgbClr val="B5123E"/>
            </a:solidFill>
            <a:round/>
            <a:headEnd/>
            <a:tailEnd type="triangle" w="med" len="sm"/>
          </a:ln>
        </p:spPr>
        <p:txBody>
          <a:bodyPr/>
          <a:lstStyle/>
          <a:p>
            <a:endParaRPr lang="de-DE"/>
          </a:p>
        </p:txBody>
      </p:sp>
      <p:sp>
        <p:nvSpPr>
          <p:cNvPr id="14359" name="Line 1106"/>
          <p:cNvSpPr>
            <a:spLocks noChangeShapeType="1"/>
          </p:cNvSpPr>
          <p:nvPr/>
        </p:nvSpPr>
        <p:spPr bwMode="auto">
          <a:xfrm flipV="1">
            <a:off x="1106488" y="4910138"/>
            <a:ext cx="0" cy="1320800"/>
          </a:xfrm>
          <a:prstGeom prst="line">
            <a:avLst/>
          </a:prstGeom>
          <a:noFill/>
          <a:ln w="12700">
            <a:solidFill>
              <a:srgbClr val="B5123E"/>
            </a:solidFill>
            <a:round/>
            <a:headEnd/>
            <a:tailEnd type="triangle" w="med" len="sm"/>
          </a:ln>
        </p:spPr>
        <p:txBody>
          <a:bodyPr/>
          <a:lstStyle/>
          <a:p>
            <a:endParaRPr lang="de-DE"/>
          </a:p>
        </p:txBody>
      </p:sp>
      <p:sp>
        <p:nvSpPr>
          <p:cNvPr id="14360" name="Line 1107"/>
          <p:cNvSpPr>
            <a:spLocks noChangeShapeType="1"/>
          </p:cNvSpPr>
          <p:nvPr/>
        </p:nvSpPr>
        <p:spPr bwMode="auto">
          <a:xfrm flipH="1">
            <a:off x="2573338" y="3805238"/>
            <a:ext cx="1333500" cy="0"/>
          </a:xfrm>
          <a:prstGeom prst="line">
            <a:avLst/>
          </a:prstGeom>
          <a:noFill/>
          <a:ln w="12700">
            <a:solidFill>
              <a:srgbClr val="808080"/>
            </a:solidFill>
            <a:round/>
            <a:headEnd/>
            <a:tailEnd type="triangle" w="med" len="sm"/>
          </a:ln>
        </p:spPr>
        <p:txBody>
          <a:bodyPr/>
          <a:lstStyle/>
          <a:p>
            <a:endParaRPr lang="de-DE"/>
          </a:p>
        </p:txBody>
      </p:sp>
      <p:sp>
        <p:nvSpPr>
          <p:cNvPr id="14361" name="Line 1108"/>
          <p:cNvSpPr>
            <a:spLocks noChangeShapeType="1"/>
          </p:cNvSpPr>
          <p:nvPr/>
        </p:nvSpPr>
        <p:spPr bwMode="auto">
          <a:xfrm flipV="1">
            <a:off x="3963988" y="3543300"/>
            <a:ext cx="0" cy="204788"/>
          </a:xfrm>
          <a:prstGeom prst="line">
            <a:avLst/>
          </a:prstGeom>
          <a:noFill/>
          <a:ln w="12700">
            <a:solidFill>
              <a:srgbClr val="808080"/>
            </a:solidFill>
            <a:round/>
            <a:headEnd/>
            <a:tailEnd type="triangle" w="med" len="sm"/>
          </a:ln>
        </p:spPr>
        <p:txBody>
          <a:bodyPr/>
          <a:lstStyle/>
          <a:p>
            <a:endParaRPr lang="de-DE"/>
          </a:p>
        </p:txBody>
      </p:sp>
      <p:sp>
        <p:nvSpPr>
          <p:cNvPr id="14362" name="Line 1109"/>
          <p:cNvSpPr>
            <a:spLocks noChangeShapeType="1"/>
          </p:cNvSpPr>
          <p:nvPr/>
        </p:nvSpPr>
        <p:spPr bwMode="auto">
          <a:xfrm>
            <a:off x="4021138" y="3805238"/>
            <a:ext cx="1343025" cy="0"/>
          </a:xfrm>
          <a:prstGeom prst="line">
            <a:avLst/>
          </a:prstGeom>
          <a:noFill/>
          <a:ln w="12700">
            <a:solidFill>
              <a:srgbClr val="808080"/>
            </a:solidFill>
            <a:round/>
            <a:headEnd/>
            <a:tailEnd type="triangle" w="med" len="sm"/>
          </a:ln>
        </p:spPr>
        <p:txBody>
          <a:bodyPr/>
          <a:lstStyle/>
          <a:p>
            <a:endParaRPr lang="de-DE"/>
          </a:p>
        </p:txBody>
      </p:sp>
      <p:sp>
        <p:nvSpPr>
          <p:cNvPr id="14363" name="Line 1110"/>
          <p:cNvSpPr>
            <a:spLocks noChangeShapeType="1"/>
          </p:cNvSpPr>
          <p:nvPr/>
        </p:nvSpPr>
        <p:spPr bwMode="auto">
          <a:xfrm>
            <a:off x="3963988" y="3862388"/>
            <a:ext cx="0" cy="971550"/>
          </a:xfrm>
          <a:prstGeom prst="line">
            <a:avLst/>
          </a:prstGeom>
          <a:noFill/>
          <a:ln w="12700">
            <a:solidFill>
              <a:srgbClr val="808080"/>
            </a:solidFill>
            <a:round/>
            <a:headEnd/>
            <a:tailEnd/>
          </a:ln>
        </p:spPr>
        <p:txBody>
          <a:bodyPr/>
          <a:lstStyle/>
          <a:p>
            <a:endParaRPr lang="de-DE"/>
          </a:p>
        </p:txBody>
      </p:sp>
      <p:sp>
        <p:nvSpPr>
          <p:cNvPr id="14364" name="Line 1111"/>
          <p:cNvSpPr>
            <a:spLocks noChangeShapeType="1"/>
          </p:cNvSpPr>
          <p:nvPr/>
        </p:nvSpPr>
        <p:spPr bwMode="auto">
          <a:xfrm>
            <a:off x="3963988" y="4833938"/>
            <a:ext cx="769937" cy="0"/>
          </a:xfrm>
          <a:prstGeom prst="line">
            <a:avLst/>
          </a:prstGeom>
          <a:noFill/>
          <a:ln w="12700">
            <a:solidFill>
              <a:srgbClr val="808080"/>
            </a:solidFill>
            <a:round/>
            <a:headEnd/>
            <a:tailEnd type="triangle" w="med" len="sm"/>
          </a:ln>
        </p:spPr>
        <p:txBody>
          <a:bodyPr/>
          <a:lstStyle/>
          <a:p>
            <a:endParaRPr lang="de-DE"/>
          </a:p>
        </p:txBody>
      </p:sp>
      <p:sp>
        <p:nvSpPr>
          <p:cNvPr id="14365" name="Line 1112"/>
          <p:cNvSpPr>
            <a:spLocks noChangeShapeType="1"/>
          </p:cNvSpPr>
          <p:nvPr/>
        </p:nvSpPr>
        <p:spPr bwMode="auto">
          <a:xfrm flipV="1">
            <a:off x="3240088" y="4329113"/>
            <a:ext cx="0" cy="1219200"/>
          </a:xfrm>
          <a:prstGeom prst="line">
            <a:avLst/>
          </a:prstGeom>
          <a:noFill/>
          <a:ln w="12700">
            <a:solidFill>
              <a:srgbClr val="808080"/>
            </a:solidFill>
            <a:round/>
            <a:headEnd/>
            <a:tailEnd/>
          </a:ln>
        </p:spPr>
        <p:txBody>
          <a:bodyPr/>
          <a:lstStyle/>
          <a:p>
            <a:endParaRPr lang="de-DE"/>
          </a:p>
        </p:txBody>
      </p:sp>
      <p:sp>
        <p:nvSpPr>
          <p:cNvPr id="14366" name="Line 1113"/>
          <p:cNvSpPr>
            <a:spLocks noChangeShapeType="1"/>
          </p:cNvSpPr>
          <p:nvPr/>
        </p:nvSpPr>
        <p:spPr bwMode="auto">
          <a:xfrm flipH="1">
            <a:off x="2573338" y="4329113"/>
            <a:ext cx="666750" cy="0"/>
          </a:xfrm>
          <a:prstGeom prst="line">
            <a:avLst/>
          </a:prstGeom>
          <a:noFill/>
          <a:ln w="12700">
            <a:solidFill>
              <a:srgbClr val="808080"/>
            </a:solidFill>
            <a:round/>
            <a:headEnd/>
            <a:tailEnd type="triangle" w="med" len="sm"/>
          </a:ln>
        </p:spPr>
        <p:txBody>
          <a:bodyPr/>
          <a:lstStyle/>
          <a:p>
            <a:endParaRPr lang="de-DE"/>
          </a:p>
        </p:txBody>
      </p:sp>
      <p:sp>
        <p:nvSpPr>
          <p:cNvPr id="14367" name="Line 1114"/>
          <p:cNvSpPr>
            <a:spLocks noChangeShapeType="1"/>
          </p:cNvSpPr>
          <p:nvPr/>
        </p:nvSpPr>
        <p:spPr bwMode="auto">
          <a:xfrm>
            <a:off x="2573338" y="4176713"/>
            <a:ext cx="847725" cy="0"/>
          </a:xfrm>
          <a:prstGeom prst="line">
            <a:avLst/>
          </a:prstGeom>
          <a:noFill/>
          <a:ln w="12700">
            <a:solidFill>
              <a:srgbClr val="808080"/>
            </a:solidFill>
            <a:prstDash val="dash"/>
            <a:round/>
            <a:headEnd/>
            <a:tailEnd/>
          </a:ln>
        </p:spPr>
        <p:txBody>
          <a:bodyPr/>
          <a:lstStyle/>
          <a:p>
            <a:endParaRPr lang="de-DE"/>
          </a:p>
        </p:txBody>
      </p:sp>
      <p:sp>
        <p:nvSpPr>
          <p:cNvPr id="14368" name="Line 1115"/>
          <p:cNvSpPr>
            <a:spLocks noChangeShapeType="1"/>
          </p:cNvSpPr>
          <p:nvPr/>
        </p:nvSpPr>
        <p:spPr bwMode="auto">
          <a:xfrm>
            <a:off x="3421063" y="4176713"/>
            <a:ext cx="0" cy="1371600"/>
          </a:xfrm>
          <a:prstGeom prst="line">
            <a:avLst/>
          </a:prstGeom>
          <a:noFill/>
          <a:ln w="12700">
            <a:solidFill>
              <a:srgbClr val="808080"/>
            </a:solidFill>
            <a:prstDash val="dash"/>
            <a:round/>
            <a:headEnd/>
            <a:tailEnd type="triangle" w="med" len="sm"/>
          </a:ln>
        </p:spPr>
        <p:txBody>
          <a:bodyPr/>
          <a:lstStyle/>
          <a:p>
            <a:endParaRPr lang="de-DE"/>
          </a:p>
        </p:txBody>
      </p:sp>
      <p:sp>
        <p:nvSpPr>
          <p:cNvPr id="14369" name="Line 1116"/>
          <p:cNvSpPr>
            <a:spLocks noChangeShapeType="1"/>
          </p:cNvSpPr>
          <p:nvPr/>
        </p:nvSpPr>
        <p:spPr bwMode="auto">
          <a:xfrm flipH="1">
            <a:off x="3954463" y="5195888"/>
            <a:ext cx="779462" cy="0"/>
          </a:xfrm>
          <a:prstGeom prst="line">
            <a:avLst/>
          </a:prstGeom>
          <a:noFill/>
          <a:ln w="12700">
            <a:solidFill>
              <a:srgbClr val="808080"/>
            </a:solidFill>
            <a:round/>
            <a:headEnd/>
            <a:tailEnd/>
          </a:ln>
        </p:spPr>
        <p:txBody>
          <a:bodyPr/>
          <a:lstStyle/>
          <a:p>
            <a:endParaRPr lang="de-DE"/>
          </a:p>
        </p:txBody>
      </p:sp>
      <p:sp>
        <p:nvSpPr>
          <p:cNvPr id="14370" name="Line 1117"/>
          <p:cNvSpPr>
            <a:spLocks noChangeShapeType="1"/>
          </p:cNvSpPr>
          <p:nvPr/>
        </p:nvSpPr>
        <p:spPr bwMode="auto">
          <a:xfrm>
            <a:off x="3954463" y="5195888"/>
            <a:ext cx="0" cy="346075"/>
          </a:xfrm>
          <a:prstGeom prst="line">
            <a:avLst/>
          </a:prstGeom>
          <a:noFill/>
          <a:ln w="12700">
            <a:solidFill>
              <a:srgbClr val="808080"/>
            </a:solidFill>
            <a:round/>
            <a:headEnd/>
            <a:tailEnd type="triangle" w="med" len="sm"/>
          </a:ln>
        </p:spPr>
        <p:txBody>
          <a:bodyPr/>
          <a:lstStyle/>
          <a:p>
            <a:endParaRPr lang="de-DE"/>
          </a:p>
        </p:txBody>
      </p:sp>
      <p:sp>
        <p:nvSpPr>
          <p:cNvPr id="14371" name="Line 1118"/>
          <p:cNvSpPr>
            <a:spLocks noChangeShapeType="1"/>
          </p:cNvSpPr>
          <p:nvPr/>
        </p:nvSpPr>
        <p:spPr bwMode="auto">
          <a:xfrm>
            <a:off x="8096250" y="1547813"/>
            <a:ext cx="381000" cy="0"/>
          </a:xfrm>
          <a:prstGeom prst="line">
            <a:avLst/>
          </a:prstGeom>
          <a:noFill/>
          <a:ln w="12700">
            <a:solidFill>
              <a:srgbClr val="B5123E"/>
            </a:solidFill>
            <a:round/>
            <a:headEnd/>
            <a:tailEnd type="triangle" w="med" len="sm"/>
          </a:ln>
        </p:spPr>
        <p:txBody>
          <a:bodyPr/>
          <a:lstStyle/>
          <a:p>
            <a:endParaRPr lang="de-DE"/>
          </a:p>
        </p:txBody>
      </p:sp>
      <p:sp>
        <p:nvSpPr>
          <p:cNvPr id="14372" name="Line 1119"/>
          <p:cNvSpPr>
            <a:spLocks noChangeShapeType="1"/>
          </p:cNvSpPr>
          <p:nvPr/>
        </p:nvSpPr>
        <p:spPr bwMode="auto">
          <a:xfrm>
            <a:off x="8096250" y="2233613"/>
            <a:ext cx="381000" cy="0"/>
          </a:xfrm>
          <a:prstGeom prst="line">
            <a:avLst/>
          </a:prstGeom>
          <a:noFill/>
          <a:ln w="12700">
            <a:solidFill>
              <a:srgbClr val="808080"/>
            </a:solidFill>
            <a:round/>
            <a:headEnd/>
            <a:tailEnd type="triangle" w="med" len="sm"/>
          </a:ln>
        </p:spPr>
        <p:txBody>
          <a:bodyPr/>
          <a:lstStyle/>
          <a:p>
            <a:endParaRPr lang="de-DE"/>
          </a:p>
        </p:txBody>
      </p:sp>
      <p:sp>
        <p:nvSpPr>
          <p:cNvPr id="14373" name="Line 1120"/>
          <p:cNvSpPr>
            <a:spLocks noChangeShapeType="1"/>
          </p:cNvSpPr>
          <p:nvPr/>
        </p:nvSpPr>
        <p:spPr bwMode="auto">
          <a:xfrm>
            <a:off x="8099425" y="2919413"/>
            <a:ext cx="381000" cy="0"/>
          </a:xfrm>
          <a:prstGeom prst="line">
            <a:avLst/>
          </a:prstGeom>
          <a:noFill/>
          <a:ln w="12700">
            <a:solidFill>
              <a:srgbClr val="808080"/>
            </a:solidFill>
            <a:prstDash val="dash"/>
            <a:round/>
            <a:headEnd/>
            <a:tailEnd type="triangle" w="med" len="sm"/>
          </a:ln>
        </p:spPr>
        <p:txBody>
          <a:bodyPr/>
          <a:lstStyle/>
          <a:p>
            <a:endParaRPr lang="de-DE"/>
          </a:p>
        </p:txBody>
      </p:sp>
      <p:sp>
        <p:nvSpPr>
          <p:cNvPr id="14374" name="Text Box 1121"/>
          <p:cNvSpPr txBox="1">
            <a:spLocks noChangeArrowheads="1"/>
          </p:cNvSpPr>
          <p:nvPr/>
        </p:nvSpPr>
        <p:spPr bwMode="auto">
          <a:xfrm>
            <a:off x="8001000" y="1603375"/>
            <a:ext cx="754063" cy="458788"/>
          </a:xfrm>
          <a:prstGeom prst="rect">
            <a:avLst/>
          </a:prstGeom>
          <a:noFill/>
          <a:ln w="9525">
            <a:noFill/>
            <a:miter lim="800000"/>
            <a:headEnd/>
            <a:tailEnd/>
          </a:ln>
        </p:spPr>
        <p:txBody>
          <a:bodyPr wrap="none">
            <a:spAutoFit/>
          </a:bodyPr>
          <a:lstStyle/>
          <a:p>
            <a:r>
              <a:rPr lang="de-DE" sz="800">
                <a:solidFill>
                  <a:srgbClr val="000000"/>
                </a:solidFill>
                <a:latin typeface="Verdana" pitchFamily="34" charset="0"/>
              </a:rPr>
              <a:t>Wahl, </a:t>
            </a:r>
            <a:br>
              <a:rPr lang="de-DE" sz="800">
                <a:solidFill>
                  <a:srgbClr val="000000"/>
                </a:solidFill>
                <a:latin typeface="Verdana" pitchFamily="34" charset="0"/>
              </a:rPr>
            </a:br>
            <a:r>
              <a:rPr lang="de-DE" sz="800">
                <a:solidFill>
                  <a:srgbClr val="000000"/>
                </a:solidFill>
                <a:latin typeface="Verdana" pitchFamily="34" charset="0"/>
              </a:rPr>
              <a:t>Auswahl, </a:t>
            </a:r>
            <a:br>
              <a:rPr lang="de-DE" sz="800">
                <a:solidFill>
                  <a:srgbClr val="000000"/>
                </a:solidFill>
                <a:latin typeface="Verdana" pitchFamily="34" charset="0"/>
              </a:rPr>
            </a:br>
            <a:r>
              <a:rPr lang="de-DE" sz="800">
                <a:solidFill>
                  <a:srgbClr val="000000"/>
                </a:solidFill>
                <a:latin typeface="Verdana" pitchFamily="34" charset="0"/>
              </a:rPr>
              <a:t>Bestellung </a:t>
            </a:r>
            <a:endParaRPr lang="de-DE" sz="800">
              <a:latin typeface="Verdana" pitchFamily="34" charset="0"/>
            </a:endParaRPr>
          </a:p>
        </p:txBody>
      </p:sp>
      <p:sp>
        <p:nvSpPr>
          <p:cNvPr id="14375" name="Text Box 1122"/>
          <p:cNvSpPr txBox="1">
            <a:spLocks noChangeArrowheads="1"/>
          </p:cNvSpPr>
          <p:nvPr/>
        </p:nvSpPr>
        <p:spPr bwMode="auto">
          <a:xfrm>
            <a:off x="8001000" y="2274888"/>
            <a:ext cx="800100" cy="336550"/>
          </a:xfrm>
          <a:prstGeom prst="rect">
            <a:avLst/>
          </a:prstGeom>
          <a:noFill/>
          <a:ln w="9525">
            <a:noFill/>
            <a:miter lim="800000"/>
            <a:headEnd/>
            <a:tailEnd/>
          </a:ln>
        </p:spPr>
        <p:txBody>
          <a:bodyPr wrap="none">
            <a:spAutoFit/>
          </a:bodyPr>
          <a:lstStyle/>
          <a:p>
            <a:r>
              <a:rPr lang="de-DE" sz="800">
                <a:latin typeface="Verdana" pitchFamily="34" charset="0"/>
              </a:rPr>
              <a:t>Zusammen-</a:t>
            </a:r>
            <a:br>
              <a:rPr lang="de-DE" sz="800">
                <a:latin typeface="Verdana" pitchFamily="34" charset="0"/>
              </a:rPr>
            </a:br>
            <a:r>
              <a:rPr lang="de-DE" sz="800">
                <a:latin typeface="Verdana" pitchFamily="34" charset="0"/>
              </a:rPr>
              <a:t>arbeit</a:t>
            </a:r>
          </a:p>
        </p:txBody>
      </p:sp>
      <p:sp>
        <p:nvSpPr>
          <p:cNvPr id="14376" name="Rectangle 1124"/>
          <p:cNvSpPr>
            <a:spLocks noChangeArrowheads="1"/>
          </p:cNvSpPr>
          <p:nvPr/>
        </p:nvSpPr>
        <p:spPr bwMode="auto">
          <a:xfrm>
            <a:off x="7848600" y="1371600"/>
            <a:ext cx="1057275" cy="2114550"/>
          </a:xfrm>
          <a:prstGeom prst="rect">
            <a:avLst/>
          </a:prstGeom>
          <a:noFill/>
          <a:ln w="9525">
            <a:solidFill>
              <a:schemeClr val="tx1"/>
            </a:solidFill>
            <a:miter lim="800000"/>
            <a:headEnd/>
            <a:tailEnd/>
          </a:ln>
        </p:spPr>
        <p:txBody>
          <a:bodyPr wrap="none" anchor="ctr"/>
          <a:lstStyle/>
          <a:p>
            <a:endParaRPr lang="de-DE"/>
          </a:p>
        </p:txBody>
      </p:sp>
      <p:sp>
        <p:nvSpPr>
          <p:cNvPr id="14377" name="Text Box 1125"/>
          <p:cNvSpPr txBox="1">
            <a:spLocks noChangeArrowheads="1"/>
          </p:cNvSpPr>
          <p:nvPr/>
        </p:nvSpPr>
        <p:spPr bwMode="auto">
          <a:xfrm>
            <a:off x="2262188" y="1543050"/>
            <a:ext cx="3268662" cy="219075"/>
          </a:xfrm>
          <a:prstGeom prst="rect">
            <a:avLst/>
          </a:prstGeom>
          <a:solidFill>
            <a:schemeClr val="hlink"/>
          </a:solidFill>
          <a:ln w="9525">
            <a:noFill/>
            <a:miter lim="800000"/>
            <a:headEnd/>
            <a:tailEnd/>
          </a:ln>
        </p:spPr>
        <p:txBody>
          <a:bodyPr tIns="46800" bIns="46800"/>
          <a:lstStyle/>
          <a:p>
            <a:pPr>
              <a:lnSpc>
                <a:spcPct val="80000"/>
              </a:lnSpc>
              <a:spcBef>
                <a:spcPct val="30000"/>
              </a:spcBef>
              <a:buSzPct val="60000"/>
              <a:buFont typeface="Wingdings 3" pitchFamily="18" charset="2"/>
              <a:buChar char=""/>
            </a:pPr>
            <a:r>
              <a:rPr lang="de-DE" sz="1000">
                <a:solidFill>
                  <a:schemeClr val="bg1"/>
                </a:solidFill>
                <a:latin typeface="Verdana" pitchFamily="34" charset="0"/>
              </a:rPr>
              <a:t> Annahme von Jahresbericht und -rechnung</a:t>
            </a:r>
            <a:endParaRPr lang="de-DE" sz="800">
              <a:solidFill>
                <a:schemeClr val="bg1"/>
              </a:solidFill>
              <a:latin typeface="Verdana" pitchFamily="34" charset="0"/>
            </a:endParaRPr>
          </a:p>
        </p:txBody>
      </p:sp>
      <p:sp>
        <p:nvSpPr>
          <p:cNvPr id="14378" name="Text Box 1126"/>
          <p:cNvSpPr txBox="1">
            <a:spLocks noChangeArrowheads="1"/>
          </p:cNvSpPr>
          <p:nvPr/>
        </p:nvSpPr>
        <p:spPr bwMode="auto">
          <a:xfrm>
            <a:off x="5554663" y="1543050"/>
            <a:ext cx="1947862" cy="219075"/>
          </a:xfrm>
          <a:prstGeom prst="rect">
            <a:avLst/>
          </a:prstGeom>
          <a:solidFill>
            <a:schemeClr val="hlink"/>
          </a:solidFill>
          <a:ln w="9525">
            <a:noFill/>
            <a:miter lim="800000"/>
            <a:headEnd/>
            <a:tailEnd/>
          </a:ln>
        </p:spPr>
        <p:txBody>
          <a:bodyPr tIns="46800" rIns="0" bIns="46800"/>
          <a:lstStyle/>
          <a:p>
            <a:pPr>
              <a:lnSpc>
                <a:spcPct val="80000"/>
              </a:lnSpc>
              <a:spcBef>
                <a:spcPct val="30000"/>
              </a:spcBef>
              <a:buSzPct val="60000"/>
              <a:buFont typeface="Wingdings 3" pitchFamily="18" charset="2"/>
              <a:buChar char=""/>
            </a:pPr>
            <a:r>
              <a:rPr lang="de-DE" sz="1000">
                <a:solidFill>
                  <a:schemeClr val="bg1"/>
                </a:solidFill>
                <a:latin typeface="Verdana" pitchFamily="34" charset="0"/>
              </a:rPr>
              <a:t> Entlastung des Präsidiums</a:t>
            </a:r>
          </a:p>
        </p:txBody>
      </p:sp>
      <p:sp>
        <p:nvSpPr>
          <p:cNvPr id="14379" name="Text Box 1127"/>
          <p:cNvSpPr txBox="1">
            <a:spLocks noChangeArrowheads="1"/>
          </p:cNvSpPr>
          <p:nvPr/>
        </p:nvSpPr>
        <p:spPr bwMode="auto">
          <a:xfrm>
            <a:off x="296863" y="1543050"/>
            <a:ext cx="1752600" cy="219075"/>
          </a:xfrm>
          <a:prstGeom prst="rect">
            <a:avLst/>
          </a:prstGeom>
          <a:solidFill>
            <a:schemeClr val="hlink"/>
          </a:solidFill>
          <a:ln w="9525">
            <a:noFill/>
            <a:miter lim="800000"/>
            <a:headEnd/>
            <a:tailEnd/>
          </a:ln>
        </p:spPr>
        <p:txBody>
          <a:bodyPr tIns="46800" rIns="0" bIns="46800"/>
          <a:lstStyle/>
          <a:p>
            <a:pPr>
              <a:lnSpc>
                <a:spcPct val="80000"/>
              </a:lnSpc>
              <a:spcBef>
                <a:spcPct val="30000"/>
              </a:spcBef>
              <a:buSzPct val="60000"/>
              <a:buFont typeface="Wingdings 3" pitchFamily="18" charset="2"/>
              <a:buChar char=""/>
            </a:pPr>
            <a:r>
              <a:rPr lang="de-DE" sz="1000">
                <a:solidFill>
                  <a:schemeClr val="bg1"/>
                </a:solidFill>
                <a:latin typeface="Verdana" pitchFamily="34" charset="0"/>
              </a:rPr>
              <a:t> Richtlinienbestimmung</a:t>
            </a:r>
          </a:p>
        </p:txBody>
      </p:sp>
      <p:sp>
        <p:nvSpPr>
          <p:cNvPr id="14380" name="Text Box 1128"/>
          <p:cNvSpPr txBox="1">
            <a:spLocks noChangeArrowheads="1"/>
          </p:cNvSpPr>
          <p:nvPr/>
        </p:nvSpPr>
        <p:spPr bwMode="auto">
          <a:xfrm>
            <a:off x="8001000" y="2979738"/>
            <a:ext cx="684213" cy="336550"/>
          </a:xfrm>
          <a:prstGeom prst="rect">
            <a:avLst/>
          </a:prstGeom>
          <a:noFill/>
          <a:ln w="9525">
            <a:noFill/>
            <a:miter lim="800000"/>
            <a:headEnd/>
            <a:tailEnd/>
          </a:ln>
        </p:spPr>
        <p:txBody>
          <a:bodyPr wrap="none">
            <a:spAutoFit/>
          </a:bodyPr>
          <a:lstStyle/>
          <a:p>
            <a:r>
              <a:rPr lang="de-DE" sz="800">
                <a:latin typeface="Verdana" pitchFamily="34" charset="0"/>
              </a:rPr>
              <a:t>Qualitäts-</a:t>
            </a:r>
            <a:br>
              <a:rPr lang="de-DE" sz="800">
                <a:latin typeface="Verdana" pitchFamily="34" charset="0"/>
              </a:rPr>
            </a:br>
            <a:r>
              <a:rPr lang="de-DE" sz="800">
                <a:latin typeface="Verdana" pitchFamily="34" charset="0"/>
              </a:rPr>
              <a:t>sicherung</a:t>
            </a:r>
          </a:p>
        </p:txBody>
      </p:sp>
      <p:sp>
        <p:nvSpPr>
          <p:cNvPr id="14381" name="Text Box 1129"/>
          <p:cNvSpPr txBox="1">
            <a:spLocks noChangeArrowheads="1"/>
          </p:cNvSpPr>
          <p:nvPr/>
        </p:nvSpPr>
        <p:spPr bwMode="auto">
          <a:xfrm>
            <a:off x="2813050" y="2776538"/>
            <a:ext cx="2339975" cy="757237"/>
          </a:xfrm>
          <a:prstGeom prst="rect">
            <a:avLst/>
          </a:prstGeom>
          <a:solidFill>
            <a:srgbClr val="96C7E8"/>
          </a:solidFill>
          <a:ln w="9525">
            <a:noFill/>
            <a:miter lim="800000"/>
            <a:headEnd/>
            <a:tailEnd/>
          </a:ln>
        </p:spPr>
        <p:txBody>
          <a:bodyPr/>
          <a:lstStyle/>
          <a:p>
            <a:pPr>
              <a:spcBef>
                <a:spcPct val="30000"/>
              </a:spcBef>
              <a:buClr>
                <a:schemeClr val="bg1"/>
              </a:buClr>
              <a:buFont typeface="Wingdings" pitchFamily="2" charset="2"/>
              <a:buChar char="§"/>
            </a:pPr>
            <a:r>
              <a:rPr lang="de-DE" sz="800">
                <a:solidFill>
                  <a:srgbClr val="000000"/>
                </a:solidFill>
                <a:latin typeface="Verdana" pitchFamily="34" charset="0"/>
              </a:rPr>
              <a:t> </a:t>
            </a:r>
            <a:r>
              <a:rPr lang="de-DE" sz="800">
                <a:latin typeface="Verdana" pitchFamily="34" charset="0"/>
              </a:rPr>
              <a:t>Präsident, Vizepräsidentinnen und</a:t>
            </a:r>
            <a:br>
              <a:rPr lang="de-DE" sz="800">
                <a:latin typeface="Verdana" pitchFamily="34" charset="0"/>
              </a:rPr>
            </a:br>
            <a:r>
              <a:rPr lang="de-DE" sz="800">
                <a:latin typeface="Verdana" pitchFamily="34" charset="0"/>
              </a:rPr>
              <a:t>  Vizepräsidenten</a:t>
            </a:r>
          </a:p>
          <a:p>
            <a:pPr>
              <a:spcBef>
                <a:spcPct val="30000"/>
              </a:spcBef>
              <a:buClr>
                <a:schemeClr val="bg1"/>
              </a:buClr>
              <a:buFont typeface="Wingdings" pitchFamily="2" charset="2"/>
              <a:buChar char="§"/>
            </a:pPr>
            <a:r>
              <a:rPr lang="de-DE" sz="800">
                <a:latin typeface="Verdana" pitchFamily="34" charset="0"/>
              </a:rPr>
              <a:t> Präsident des Stifterverbandes</a:t>
            </a:r>
            <a:br>
              <a:rPr lang="de-DE" sz="800">
                <a:latin typeface="Verdana" pitchFamily="34" charset="0"/>
              </a:rPr>
            </a:br>
            <a:r>
              <a:rPr lang="de-DE" sz="800">
                <a:latin typeface="Verdana" pitchFamily="34" charset="0"/>
              </a:rPr>
              <a:t>  (beratend)</a:t>
            </a:r>
          </a:p>
          <a:p>
            <a:pPr>
              <a:spcBef>
                <a:spcPct val="30000"/>
              </a:spcBef>
              <a:buClr>
                <a:schemeClr val="bg1"/>
              </a:buClr>
              <a:buFont typeface="Wingdings" pitchFamily="2" charset="2"/>
              <a:buChar char="§"/>
            </a:pPr>
            <a:r>
              <a:rPr lang="de-DE" sz="800">
                <a:latin typeface="Verdana" pitchFamily="34" charset="0"/>
              </a:rPr>
              <a:t> Generalsekretärin (beratend)</a:t>
            </a:r>
          </a:p>
        </p:txBody>
      </p:sp>
      <p:sp>
        <p:nvSpPr>
          <p:cNvPr id="14382" name="Rectangle 1131"/>
          <p:cNvSpPr>
            <a:spLocks noChangeArrowheads="1"/>
          </p:cNvSpPr>
          <p:nvPr/>
        </p:nvSpPr>
        <p:spPr bwMode="auto">
          <a:xfrm>
            <a:off x="7848600" y="6211888"/>
            <a:ext cx="1076325" cy="407987"/>
          </a:xfrm>
          <a:prstGeom prst="rect">
            <a:avLst/>
          </a:prstGeom>
          <a:solidFill>
            <a:schemeClr val="bg1"/>
          </a:solidFill>
          <a:ln w="9525">
            <a:noFill/>
            <a:miter lim="800000"/>
            <a:headEnd/>
            <a:tailEnd/>
          </a:ln>
        </p:spPr>
        <p:txBody>
          <a:bodyPr wrap="none" anchor="ctr"/>
          <a:lstStyle/>
          <a:p>
            <a:pPr algn="ctr"/>
            <a:endParaRPr lang="de-DE">
              <a:solidFill>
                <a:schemeClr val="bg1"/>
              </a:solidFill>
            </a:endParaRPr>
          </a:p>
        </p:txBody>
      </p:sp>
      <p:sp>
        <p:nvSpPr>
          <p:cNvPr id="14383" name="Datumsplatzhalter 2"/>
          <p:cNvSpPr>
            <a:spLocks noGrp="1"/>
          </p:cNvSpPr>
          <p:nvPr>
            <p:ph type="dt" sz="quarter" idx="21"/>
          </p:nvPr>
        </p:nvSpPr>
        <p:spPr bwMode="auto">
          <a:noFill/>
          <a:ln>
            <a:miter lim="800000"/>
            <a:headEnd/>
            <a:tailEnd/>
          </a:ln>
        </p:spPr>
        <p:txBody>
          <a:bodyPr/>
          <a:lstStyle/>
          <a:p>
            <a:r>
              <a:rPr lang="de-DE">
                <a:latin typeface="Arial" charset="0"/>
                <a:ea typeface="ＭＳ Ｐゴシック"/>
                <a:cs typeface="Arial" charset="0"/>
              </a:rPr>
              <a:t>HWR, 11.12.2012</a:t>
            </a:r>
          </a:p>
        </p:txBody>
      </p:sp>
      <p:sp>
        <p:nvSpPr>
          <p:cNvPr id="14384" name="Fußzeilenplatzhalter 3"/>
          <p:cNvSpPr>
            <a:spLocks noGrp="1"/>
          </p:cNvSpPr>
          <p:nvPr>
            <p:ph type="ftr" sz="quarter" idx="20"/>
          </p:nvPr>
        </p:nvSpPr>
        <p:spPr bwMode="auto">
          <a:noFill/>
          <a:ln>
            <a:miter lim="800000"/>
            <a:headEnd/>
            <a:tailEnd/>
          </a:ln>
        </p:spPr>
        <p:txBody>
          <a:bodyPr/>
          <a:lstStyle/>
          <a:p>
            <a:r>
              <a:rPr lang="de-DE">
                <a:latin typeface="Arial" charset="0"/>
                <a:ea typeface="ＭＳ Ｐゴシック"/>
                <a:cs typeface="Arial" charset="0"/>
              </a:rPr>
              <a:t>Die Förderverfahren der DFG / Volker Kreutzer</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el 3"/>
          <p:cNvSpPr>
            <a:spLocks noGrp="1"/>
          </p:cNvSpPr>
          <p:nvPr>
            <p:ph type="title"/>
          </p:nvPr>
        </p:nvSpPr>
        <p:spPr/>
        <p:txBody>
          <a:bodyPr/>
          <a:lstStyle/>
          <a:p>
            <a:r>
              <a:rPr lang="de-DE" smtClean="0">
                <a:latin typeface="Arial" charset="0"/>
                <a:ea typeface="ＭＳ Ｐゴシック"/>
                <a:cs typeface="Arial" charset="0"/>
              </a:rPr>
              <a:t>Überblick</a:t>
            </a:r>
          </a:p>
        </p:txBody>
      </p:sp>
      <p:sp>
        <p:nvSpPr>
          <p:cNvPr id="6" name="Inhaltsplatzhalter 5"/>
          <p:cNvSpPr>
            <a:spLocks noGrp="1"/>
          </p:cNvSpPr>
          <p:nvPr>
            <p:ph sz="quarter" idx="15"/>
          </p:nvPr>
        </p:nvSpPr>
        <p:spPr>
          <a:xfrm>
            <a:off x="214313" y="1595438"/>
            <a:ext cx="7326312" cy="4521200"/>
          </a:xfrm>
        </p:spPr>
        <p:txBody>
          <a:bodyPr/>
          <a:lstStyle/>
          <a:p>
            <a:pPr marL="234000" indent="-234000">
              <a:buClr>
                <a:schemeClr val="accent4"/>
              </a:buClr>
              <a:buFont typeface="Arial" pitchFamily="-65" charset="0"/>
              <a:buChar char="►"/>
              <a:defRPr/>
            </a:pPr>
            <a:r>
              <a:rPr lang="de-DE" sz="1600" dirty="0"/>
              <a:t>Struktur</a:t>
            </a:r>
          </a:p>
          <a:p>
            <a:pPr marL="234000" indent="-234000">
              <a:buClr>
                <a:schemeClr val="accent4"/>
              </a:buClr>
              <a:buFont typeface="Arial" pitchFamily="-65" charset="0"/>
              <a:buChar char="►"/>
              <a:defRPr/>
            </a:pPr>
            <a:r>
              <a:rPr lang="de-DE" sz="1600" dirty="0" smtClean="0"/>
              <a:t>Übersicht </a:t>
            </a:r>
            <a:r>
              <a:rPr lang="de-DE" sz="1600" dirty="0"/>
              <a:t>Förderhandeln</a:t>
            </a:r>
          </a:p>
          <a:p>
            <a:pPr marL="234000" indent="-234000">
              <a:buClr>
                <a:schemeClr val="accent4"/>
              </a:buClr>
              <a:buFont typeface="Arial" pitchFamily="-65" charset="0"/>
              <a:buChar char="►"/>
              <a:defRPr/>
            </a:pPr>
            <a:r>
              <a:rPr lang="de-DE" sz="1600" dirty="0" smtClean="0"/>
              <a:t>Programme </a:t>
            </a:r>
            <a:r>
              <a:rPr lang="de-DE" sz="1600" dirty="0"/>
              <a:t>zur </a:t>
            </a:r>
            <a:r>
              <a:rPr lang="de-DE" sz="1600" dirty="0" smtClean="0"/>
              <a:t>Förderung von </a:t>
            </a:r>
            <a:r>
              <a:rPr lang="de-DE" sz="1600" dirty="0"/>
              <a:t>Forschungsprojekten</a:t>
            </a:r>
          </a:p>
          <a:p>
            <a:pPr marL="414000" lvl="1" indent="-180000">
              <a:buClr>
                <a:schemeClr val="accent3"/>
              </a:buClr>
              <a:buFont typeface="Arial" pitchFamily="-65" charset="0"/>
              <a:buChar char="●"/>
              <a:defRPr/>
            </a:pPr>
            <a:r>
              <a:rPr lang="de-DE" dirty="0"/>
              <a:t>Übersicht über die Programmziele</a:t>
            </a:r>
          </a:p>
          <a:p>
            <a:pPr marL="414000" lvl="1" indent="-180000">
              <a:buClr>
                <a:schemeClr val="accent3"/>
              </a:buClr>
              <a:buFont typeface="Arial" pitchFamily="-65" charset="0"/>
              <a:buChar char="●"/>
              <a:defRPr/>
            </a:pPr>
            <a:r>
              <a:rPr lang="de-DE" dirty="0"/>
              <a:t>Übersicht über die </a:t>
            </a:r>
            <a:r>
              <a:rPr lang="de-DE" dirty="0" err="1"/>
              <a:t>einwerbbaren</a:t>
            </a:r>
            <a:r>
              <a:rPr lang="de-DE" dirty="0"/>
              <a:t> Module</a:t>
            </a:r>
          </a:p>
          <a:p>
            <a:pPr marL="414000" lvl="1" indent="-180000">
              <a:buClr>
                <a:schemeClr val="accent3"/>
              </a:buClr>
              <a:buFont typeface="Arial" pitchFamily="-65" charset="0"/>
              <a:buChar char="●"/>
              <a:defRPr/>
            </a:pPr>
            <a:r>
              <a:rPr lang="de-DE" dirty="0"/>
              <a:t>Systematik der Merkblätter</a:t>
            </a:r>
          </a:p>
          <a:p>
            <a:pPr marL="414000" lvl="1" indent="-180000">
              <a:buClr>
                <a:schemeClr val="accent3"/>
              </a:buClr>
              <a:buFont typeface="Arial" pitchFamily="-65" charset="0"/>
              <a:buChar char="●"/>
              <a:defRPr/>
            </a:pPr>
            <a:r>
              <a:rPr lang="de-DE" dirty="0" err="1"/>
              <a:t>Einwerbbare</a:t>
            </a:r>
            <a:r>
              <a:rPr lang="de-DE" dirty="0"/>
              <a:t> Module im Einzelnen</a:t>
            </a:r>
          </a:p>
          <a:p>
            <a:pPr marL="234000" indent="-234000">
              <a:buClr>
                <a:schemeClr val="accent4"/>
              </a:buClr>
              <a:buFont typeface="Arial" pitchFamily="-65" charset="0"/>
              <a:buChar char="►"/>
              <a:defRPr/>
            </a:pPr>
            <a:r>
              <a:rPr lang="de-DE" sz="1600" dirty="0" smtClean="0"/>
              <a:t>Antragstellung/Hinweise für Fachhochschulen</a:t>
            </a:r>
            <a:endParaRPr lang="de-DE" sz="1600" dirty="0"/>
          </a:p>
          <a:p>
            <a:pPr marL="414000" lvl="1" indent="-180000">
              <a:buClr>
                <a:schemeClr val="accent3"/>
              </a:buClr>
              <a:buFont typeface="Arial" pitchFamily="-65" charset="0"/>
              <a:buChar char="●"/>
              <a:defRPr/>
            </a:pPr>
            <a:r>
              <a:rPr lang="de-DE" dirty="0"/>
              <a:t>Mehrere Antragsteller/innen</a:t>
            </a:r>
          </a:p>
          <a:p>
            <a:pPr marL="234000" indent="-234000">
              <a:buClr>
                <a:schemeClr val="accent4"/>
              </a:buClr>
              <a:buFont typeface="Arial" pitchFamily="-65" charset="0"/>
              <a:buChar char="►"/>
              <a:defRPr/>
            </a:pPr>
            <a:r>
              <a:rPr lang="de-DE" sz="1600" dirty="0"/>
              <a:t>Entscheidungsprozess</a:t>
            </a:r>
          </a:p>
          <a:p>
            <a:pPr marL="414000" lvl="1" indent="-180000">
              <a:buClr>
                <a:schemeClr val="accent3"/>
              </a:buClr>
              <a:buFont typeface="Arial" pitchFamily="-65" charset="0"/>
              <a:buChar char="●"/>
              <a:defRPr/>
            </a:pPr>
            <a:r>
              <a:rPr lang="de-DE" dirty="0" smtClean="0"/>
              <a:t>Gutachter/innen </a:t>
            </a:r>
            <a:r>
              <a:rPr lang="de-DE" dirty="0"/>
              <a:t>und Fachkollegien</a:t>
            </a:r>
          </a:p>
          <a:p>
            <a:pPr marL="234000" lvl="1" indent="-234000">
              <a:spcAft>
                <a:spcPts val="200"/>
              </a:spcAft>
              <a:buClr>
                <a:schemeClr val="accent4"/>
              </a:buClr>
              <a:buSzPct val="90000"/>
              <a:buFont typeface="Arial" pitchFamily="-65" charset="0"/>
              <a:buChar char="►"/>
              <a:defRPr/>
            </a:pPr>
            <a:r>
              <a:rPr lang="de-DE" b="1" dirty="0">
                <a:solidFill>
                  <a:schemeClr val="accent4">
                    <a:lumMod val="75000"/>
                  </a:schemeClr>
                </a:solidFill>
              </a:rPr>
              <a:t>Forschungsgroßgeräte</a:t>
            </a:r>
          </a:p>
          <a:p>
            <a:pPr marL="234000" indent="-234000">
              <a:buClr>
                <a:schemeClr val="accent4"/>
              </a:buClr>
              <a:buFont typeface="Arial" pitchFamily="-65" charset="0"/>
              <a:buChar char="►"/>
              <a:defRPr/>
            </a:pPr>
            <a:endParaRPr lang="de-DE" sz="1600" dirty="0"/>
          </a:p>
        </p:txBody>
      </p:sp>
      <p:pic>
        <p:nvPicPr>
          <p:cNvPr id="49155" name="Grafik 13" descr="Bild1.png"/>
          <p:cNvPicPr>
            <a:picLocks noChangeAspect="1"/>
          </p:cNvPicPr>
          <p:nvPr/>
        </p:nvPicPr>
        <p:blipFill>
          <a:blip r:embed="rId2"/>
          <a:srcRect/>
          <a:stretch>
            <a:fillRect/>
          </a:stretch>
        </p:blipFill>
        <p:spPr bwMode="auto">
          <a:xfrm>
            <a:off x="6149975" y="1570038"/>
            <a:ext cx="2779713" cy="2779712"/>
          </a:xfrm>
          <a:prstGeom prst="rect">
            <a:avLst/>
          </a:prstGeom>
          <a:noFill/>
          <a:ln w="9525">
            <a:noFill/>
            <a:miter lim="800000"/>
            <a:headEnd/>
            <a:tailEnd/>
          </a:ln>
        </p:spPr>
      </p:pic>
      <p:sp>
        <p:nvSpPr>
          <p:cNvPr id="49156" name="Datumsplatzhalter 6"/>
          <p:cNvSpPr>
            <a:spLocks noGrp="1"/>
          </p:cNvSpPr>
          <p:nvPr>
            <p:ph type="dt" sz="quarter" idx="24"/>
          </p:nvPr>
        </p:nvSpPr>
        <p:spPr bwMode="auto">
          <a:noFill/>
          <a:ln>
            <a:miter lim="800000"/>
            <a:headEnd/>
            <a:tailEnd/>
          </a:ln>
        </p:spPr>
        <p:txBody>
          <a:bodyPr/>
          <a:lstStyle/>
          <a:p>
            <a:r>
              <a:rPr lang="de-DE">
                <a:latin typeface="Arial" charset="0"/>
                <a:ea typeface="ＭＳ Ｐゴシック"/>
                <a:cs typeface="Arial" charset="0"/>
              </a:rPr>
              <a:t>HWR, 11.12.2012</a:t>
            </a:r>
          </a:p>
        </p:txBody>
      </p:sp>
      <p:sp>
        <p:nvSpPr>
          <p:cNvPr id="49157" name="Fußzeilenplatzhalter 1"/>
          <p:cNvSpPr>
            <a:spLocks noGrp="1"/>
          </p:cNvSpPr>
          <p:nvPr>
            <p:ph type="ftr" sz="quarter" idx="23"/>
          </p:nvPr>
        </p:nvSpPr>
        <p:spPr bwMode="auto">
          <a:noFill/>
          <a:ln>
            <a:miter lim="800000"/>
            <a:headEnd/>
            <a:tailEnd/>
          </a:ln>
        </p:spPr>
        <p:txBody>
          <a:bodyPr/>
          <a:lstStyle/>
          <a:p>
            <a:r>
              <a:rPr lang="de-DE">
                <a:latin typeface="Arial" charset="0"/>
                <a:ea typeface="ＭＳ Ｐゴシック"/>
                <a:cs typeface="Arial" charset="0"/>
              </a:rPr>
              <a:t>Die Förderverfahren der DFG / Volker Kreutzer</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el 3"/>
          <p:cNvSpPr>
            <a:spLocks noGrp="1"/>
          </p:cNvSpPr>
          <p:nvPr>
            <p:ph type="title"/>
          </p:nvPr>
        </p:nvSpPr>
        <p:spPr/>
        <p:txBody>
          <a:bodyPr/>
          <a:lstStyle/>
          <a:p>
            <a:r>
              <a:rPr lang="en-GB" smtClean="0">
                <a:latin typeface="Arial" charset="0"/>
                <a:ea typeface="ＭＳ Ｐゴシック"/>
                <a:cs typeface="Arial" charset="0"/>
              </a:rPr>
              <a:t>Forschungsgroßgeräte</a:t>
            </a:r>
            <a:endParaRPr lang="de-DE" smtClean="0">
              <a:latin typeface="Arial" charset="0"/>
              <a:ea typeface="ＭＳ Ｐゴシック"/>
              <a:cs typeface="Arial" charset="0"/>
            </a:endParaRPr>
          </a:p>
        </p:txBody>
      </p:sp>
      <p:sp>
        <p:nvSpPr>
          <p:cNvPr id="50178" name="Textplatzhalter 4"/>
          <p:cNvSpPr>
            <a:spLocks noGrp="1"/>
          </p:cNvSpPr>
          <p:nvPr>
            <p:ph type="body" sz="quarter" idx="22"/>
          </p:nvPr>
        </p:nvSpPr>
        <p:spPr>
          <a:xfrm>
            <a:off x="647700" y="720725"/>
            <a:ext cx="7920038" cy="269875"/>
          </a:xfrm>
        </p:spPr>
        <p:txBody>
          <a:bodyPr/>
          <a:lstStyle/>
          <a:p>
            <a:pPr>
              <a:spcAft>
                <a:spcPct val="0"/>
              </a:spcAft>
            </a:pPr>
            <a:endParaRPr lang="de-DE" smtClean="0">
              <a:latin typeface="Arial" charset="0"/>
              <a:ea typeface="ＭＳ Ｐゴシック"/>
              <a:cs typeface="Arial" charset="0"/>
            </a:endParaRPr>
          </a:p>
        </p:txBody>
      </p:sp>
      <p:pic>
        <p:nvPicPr>
          <p:cNvPr id="50179" name="Picture 8" descr="http://www.dfg.de/zentralablage/bildversionen/bildversionen_180x240/stimmabgabe_online_bild_1.jpg"/>
          <p:cNvPicPr>
            <a:picLocks noGrp="1" noChangeAspect="1" noChangeArrowheads="1"/>
          </p:cNvPicPr>
          <p:nvPr>
            <p:ph type="pic" sz="quarter" idx="18"/>
          </p:nvPr>
        </p:nvPicPr>
        <p:blipFill>
          <a:blip r:embed="rId2"/>
          <a:srcRect t="13782" b="13782"/>
          <a:stretch>
            <a:fillRect/>
          </a:stretch>
        </p:blipFill>
        <p:spPr>
          <a:xfrm>
            <a:off x="6929438" y="1570038"/>
            <a:ext cx="1998662" cy="1930400"/>
          </a:xfrm>
        </p:spPr>
      </p:pic>
      <p:sp>
        <p:nvSpPr>
          <p:cNvPr id="10" name="Inhaltsplatzhalter 1"/>
          <p:cNvSpPr txBox="1">
            <a:spLocks/>
          </p:cNvSpPr>
          <p:nvPr/>
        </p:nvSpPr>
        <p:spPr bwMode="auto">
          <a:xfrm>
            <a:off x="215900" y="1571625"/>
            <a:ext cx="6713538" cy="4521200"/>
          </a:xfrm>
          <a:prstGeom prst="rect">
            <a:avLst/>
          </a:prstGeom>
          <a:noFill/>
          <a:ln w="9525">
            <a:noFill/>
            <a:miter lim="800000"/>
            <a:headEnd/>
            <a:tailEnd/>
          </a:ln>
        </p:spPr>
        <p:txBody>
          <a:bodyPr lIns="432000" tIns="0" rIns="720000" bIns="0"/>
          <a:lstStyle/>
          <a:p>
            <a:pPr marL="234000" indent="-234000">
              <a:spcAft>
                <a:spcPts val="1200"/>
              </a:spcAft>
              <a:buClr>
                <a:schemeClr val="accent4"/>
              </a:buClr>
              <a:buSzPct val="90000"/>
              <a:buFont typeface="Arial" pitchFamily="-65" charset="0"/>
              <a:buChar char="►"/>
              <a:defRPr/>
            </a:pPr>
            <a:r>
              <a:rPr lang="de-DE" dirty="0" err="1">
                <a:latin typeface="Arial" pitchFamily="-65" charset="0"/>
                <a:ea typeface="ＭＳ Ｐゴシック" pitchFamily="-65" charset="-128"/>
                <a:cs typeface="ＭＳ Ｐゴシック" pitchFamily="-65" charset="-128"/>
              </a:rPr>
              <a:t>Kofinanzierung</a:t>
            </a:r>
            <a:r>
              <a:rPr lang="de-DE" dirty="0">
                <a:latin typeface="Arial" pitchFamily="-65" charset="0"/>
                <a:ea typeface="ＭＳ Ｐゴシック" pitchFamily="-65" charset="-128"/>
                <a:cs typeface="ＭＳ Ｐゴシック" pitchFamily="-65" charset="-128"/>
              </a:rPr>
              <a:t> von Forschungsgroßgeräten an Hochschulen</a:t>
            </a:r>
          </a:p>
          <a:p>
            <a:pPr marL="234000" indent="-234000">
              <a:spcAft>
                <a:spcPts val="1200"/>
              </a:spcAft>
              <a:buClr>
                <a:schemeClr val="accent4"/>
              </a:buClr>
              <a:buSzPct val="90000"/>
              <a:buFont typeface="Arial" pitchFamily="-65" charset="0"/>
              <a:buChar char="►"/>
              <a:defRPr/>
            </a:pPr>
            <a:r>
              <a:rPr lang="de-DE" dirty="0">
                <a:latin typeface="Arial" pitchFamily="-65" charset="0"/>
                <a:ea typeface="ＭＳ Ｐゴシック" pitchFamily="-65" charset="-128"/>
                <a:cs typeface="ＭＳ Ｐゴシック" pitchFamily="-65" charset="-128"/>
              </a:rPr>
              <a:t>Die Investitionsvorhaben für die Hochschulforschung müssen sich durch herausragende wissenschaftliche Qualität und nationale Bedeutung auszeichnen. </a:t>
            </a:r>
          </a:p>
          <a:p>
            <a:pPr marL="234000" indent="-234000">
              <a:spcAft>
                <a:spcPts val="1200"/>
              </a:spcAft>
              <a:buClr>
                <a:schemeClr val="accent4"/>
              </a:buClr>
              <a:buSzPct val="90000"/>
              <a:buFont typeface="Arial" pitchFamily="-65" charset="0"/>
              <a:buChar char="►"/>
              <a:defRPr/>
            </a:pPr>
            <a:r>
              <a:rPr lang="de-DE" dirty="0">
                <a:latin typeface="Arial" pitchFamily="-65" charset="0"/>
                <a:ea typeface="ＭＳ Ｐゴシック" pitchFamily="-65" charset="-128"/>
                <a:cs typeface="ＭＳ Ｐゴシック" pitchFamily="-65" charset="-128"/>
              </a:rPr>
              <a:t>Die Geräte müssen weit überwiegend der Forschung dienen, d.h. die Notwendigkeit ihrer Beschaffung und ihrer Nutzung muss allein mit dem Einsatz in der Forschung begründet sein. </a:t>
            </a:r>
          </a:p>
          <a:p>
            <a:pPr marL="234000" indent="-234000">
              <a:spcAft>
                <a:spcPts val="1200"/>
              </a:spcAft>
              <a:buClr>
                <a:schemeClr val="accent4"/>
              </a:buClr>
              <a:buSzPct val="90000"/>
              <a:buFont typeface="Arial" pitchFamily="-65" charset="0"/>
              <a:buChar char="►"/>
              <a:defRPr/>
            </a:pPr>
            <a:r>
              <a:rPr lang="de-DE" dirty="0">
                <a:latin typeface="Arial" pitchFamily="-65" charset="0"/>
                <a:ea typeface="ＭＳ Ｐゴシック" pitchFamily="-65" charset="-128"/>
                <a:cs typeface="ＭＳ Ｐゴシック" pitchFamily="-65" charset="-128"/>
              </a:rPr>
              <a:t>Die Investitionssumme (brutto) muss bei </a:t>
            </a:r>
            <a:r>
              <a:rPr lang="de-DE" b="1" dirty="0">
                <a:latin typeface="Arial" pitchFamily="-65" charset="0"/>
                <a:ea typeface="ＭＳ Ｐゴシック" pitchFamily="-65" charset="-128"/>
                <a:cs typeface="ＭＳ Ｐゴシック" pitchFamily="-65" charset="-128"/>
              </a:rPr>
              <a:t>Fachhochschulen über 100.000</a:t>
            </a:r>
            <a:r>
              <a:rPr lang="de-DE" dirty="0">
                <a:latin typeface="Arial" pitchFamily="-65" charset="0"/>
                <a:ea typeface="ＭＳ Ｐゴシック" pitchFamily="-65" charset="-128"/>
                <a:cs typeface="ＭＳ Ｐゴシック" pitchFamily="-65" charset="-128"/>
              </a:rPr>
              <a:t>,- Euro und bei den übrigen Hochschulen über 200.000,- Euro liegen. Die Obergrenze liegt bei 5 Mio. Euro.</a:t>
            </a:r>
            <a:endParaRPr lang="de-DE" dirty="0">
              <a:latin typeface="Arial"/>
              <a:ea typeface="ＭＳ Ｐゴシック" pitchFamily="-65" charset="-128"/>
              <a:cs typeface="Arial"/>
            </a:endParaRPr>
          </a:p>
        </p:txBody>
      </p:sp>
      <p:sp>
        <p:nvSpPr>
          <p:cNvPr id="50181" name="Datumsplatzhalter 2"/>
          <p:cNvSpPr>
            <a:spLocks noGrp="1"/>
          </p:cNvSpPr>
          <p:nvPr>
            <p:ph type="dt" sz="quarter" idx="24"/>
          </p:nvPr>
        </p:nvSpPr>
        <p:spPr bwMode="auto">
          <a:noFill/>
          <a:ln>
            <a:miter lim="800000"/>
            <a:headEnd/>
            <a:tailEnd/>
          </a:ln>
        </p:spPr>
        <p:txBody>
          <a:bodyPr/>
          <a:lstStyle/>
          <a:p>
            <a:r>
              <a:rPr lang="de-DE">
                <a:latin typeface="Arial" charset="0"/>
                <a:ea typeface="ＭＳ Ｐゴシック"/>
                <a:cs typeface="Arial" charset="0"/>
              </a:rPr>
              <a:t>HWR, 11.12.2012</a:t>
            </a:r>
          </a:p>
        </p:txBody>
      </p:sp>
      <p:sp>
        <p:nvSpPr>
          <p:cNvPr id="50182" name="Fußzeilenplatzhalter 5"/>
          <p:cNvSpPr>
            <a:spLocks noGrp="1"/>
          </p:cNvSpPr>
          <p:nvPr>
            <p:ph type="ftr" sz="quarter" idx="23"/>
          </p:nvPr>
        </p:nvSpPr>
        <p:spPr bwMode="auto">
          <a:noFill/>
          <a:ln>
            <a:miter lim="800000"/>
            <a:headEnd/>
            <a:tailEnd/>
          </a:ln>
        </p:spPr>
        <p:txBody>
          <a:bodyPr/>
          <a:lstStyle/>
          <a:p>
            <a:r>
              <a:rPr lang="de-DE">
                <a:latin typeface="Arial" charset="0"/>
                <a:ea typeface="ＭＳ Ｐゴシック"/>
                <a:cs typeface="Arial" charset="0"/>
              </a:rPr>
              <a:t>Die Förderverfahren der DFG / Volker Kreutzer</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Bildplatzhalter 9" descr="Startgrafik_100_14.jpg"/>
          <p:cNvPicPr>
            <a:picLocks noGrp="1" noChangeAspect="1"/>
          </p:cNvPicPr>
          <p:nvPr>
            <p:ph type="pic" sz="quarter" idx="18"/>
          </p:nvPr>
        </p:nvPicPr>
        <p:blipFill>
          <a:blip r:embed="rId2"/>
          <a:srcRect/>
          <a:stretch>
            <a:fillRect/>
          </a:stretch>
        </p:blipFill>
        <p:spPr>
          <a:xfrm>
            <a:off x="215900" y="215900"/>
            <a:ext cx="8712200" cy="1973263"/>
          </a:xfrm>
        </p:spPr>
      </p:pic>
      <p:sp>
        <p:nvSpPr>
          <p:cNvPr id="5" name="Rechteck 4"/>
          <p:cNvSpPr/>
          <p:nvPr/>
        </p:nvSpPr>
        <p:spPr>
          <a:xfrm>
            <a:off x="5337175" y="3429000"/>
            <a:ext cx="2819400" cy="21336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6" name="Rechteck 5"/>
          <p:cNvSpPr/>
          <p:nvPr/>
        </p:nvSpPr>
        <p:spPr>
          <a:xfrm>
            <a:off x="4724400" y="4114800"/>
            <a:ext cx="1600200" cy="1447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51204" name="Textplatzhalter 9"/>
          <p:cNvSpPr txBox="1">
            <a:spLocks/>
          </p:cNvSpPr>
          <p:nvPr/>
        </p:nvSpPr>
        <p:spPr bwMode="auto">
          <a:xfrm>
            <a:off x="647700" y="3124200"/>
            <a:ext cx="7962900" cy="685800"/>
          </a:xfrm>
          <a:prstGeom prst="rect">
            <a:avLst/>
          </a:prstGeom>
          <a:noFill/>
          <a:ln w="9525">
            <a:noFill/>
            <a:miter lim="800000"/>
            <a:headEnd/>
            <a:tailEnd/>
          </a:ln>
        </p:spPr>
        <p:txBody>
          <a:bodyPr lIns="0" tIns="0" rIns="0" bIns="0"/>
          <a:lstStyle/>
          <a:p>
            <a:pPr>
              <a:buFont typeface="Arial" charset="0"/>
              <a:buNone/>
            </a:pPr>
            <a:r>
              <a:rPr lang="de-DE" sz="3200" b="1">
                <a:solidFill>
                  <a:srgbClr val="646567"/>
                </a:solidFill>
              </a:rPr>
              <a:t>Vielen Dank für Ihre Aufmerksamkeit</a:t>
            </a:r>
            <a:endParaRPr lang="de-DE" sz="3200" b="1">
              <a:solidFill>
                <a:srgbClr val="646567"/>
              </a:solidFill>
              <a:cs typeface="Times New Roman" pitchFamily="18" charset="0"/>
            </a:endParaRPr>
          </a:p>
        </p:txBody>
      </p:sp>
      <p:sp>
        <p:nvSpPr>
          <p:cNvPr id="9" name="Text Box 11"/>
          <p:cNvSpPr txBox="1">
            <a:spLocks noChangeArrowheads="1"/>
          </p:cNvSpPr>
          <p:nvPr/>
        </p:nvSpPr>
        <p:spPr bwMode="auto">
          <a:xfrm>
            <a:off x="676275" y="3962400"/>
            <a:ext cx="8047038" cy="1828800"/>
          </a:xfrm>
          <a:prstGeom prst="rect">
            <a:avLst/>
          </a:prstGeom>
          <a:noFill/>
          <a:ln w="9525">
            <a:noFill/>
            <a:miter lim="800000"/>
            <a:headEnd/>
            <a:tailEnd/>
          </a:ln>
          <a:effectLst/>
        </p:spPr>
        <p:txBody>
          <a:bodyPr lIns="0" tIns="0" rIns="0" bIns="0" anchor="b"/>
          <a:lstStyle/>
          <a:p>
            <a:pPr>
              <a:spcBef>
                <a:spcPts val="0"/>
              </a:spcBef>
              <a:spcAft>
                <a:spcPts val="648"/>
              </a:spcAft>
              <a:buClr>
                <a:srgbClr val="0069AF"/>
              </a:buClr>
              <a:buSzPct val="90000"/>
              <a:defRPr/>
            </a:pPr>
            <a:r>
              <a:rPr lang="de-DE" b="1" dirty="0">
                <a:solidFill>
                  <a:srgbClr val="0069AF"/>
                </a:solidFill>
                <a:latin typeface="Arial" pitchFamily="-65" charset="0"/>
                <a:ea typeface="ＭＳ Ｐゴシック" pitchFamily="-65" charset="-128"/>
                <a:cs typeface="ＭＳ Ｐゴシック" pitchFamily="-65" charset="-128"/>
              </a:rPr>
              <a:t>Weitere Informationen</a:t>
            </a:r>
          </a:p>
          <a:p>
            <a:pPr marL="252000" indent="-234000">
              <a:lnSpc>
                <a:spcPct val="120000"/>
              </a:lnSpc>
              <a:spcBef>
                <a:spcPts val="0"/>
              </a:spcBef>
              <a:buClr>
                <a:srgbClr val="0069AF"/>
              </a:buClr>
              <a:buSzPct val="70000"/>
              <a:buFont typeface="Arial" pitchFamily="34" charset="0"/>
              <a:buChar char="►"/>
              <a:defRPr/>
            </a:pPr>
            <a:r>
              <a:rPr lang="de-DE" sz="1600" dirty="0">
                <a:solidFill>
                  <a:prstClr val="black"/>
                </a:solidFill>
                <a:latin typeface="Arial" pitchFamily="-65" charset="0"/>
                <a:ea typeface="ＭＳ Ｐゴシック" pitchFamily="-65" charset="-128"/>
                <a:cs typeface="ＭＳ Ｐゴシック" pitchFamily="-65" charset="-128"/>
              </a:rPr>
              <a:t>zur DFG: </a:t>
            </a:r>
            <a:r>
              <a:rPr lang="de-DE" sz="1600" b="1" dirty="0">
                <a:solidFill>
                  <a:prstClr val="black"/>
                </a:solidFill>
                <a:latin typeface="Arial" pitchFamily="-65" charset="0"/>
                <a:ea typeface="ＭＳ Ｐゴシック" pitchFamily="-65" charset="-128"/>
                <a:cs typeface="ＭＳ Ｐゴシック" pitchFamily="-65" charset="-128"/>
              </a:rPr>
              <a:t>http://www.dfg.de</a:t>
            </a:r>
          </a:p>
          <a:p>
            <a:pPr marL="252000" indent="-234000">
              <a:lnSpc>
                <a:spcPct val="120000"/>
              </a:lnSpc>
              <a:spcBef>
                <a:spcPts val="0"/>
              </a:spcBef>
              <a:buClr>
                <a:srgbClr val="0069AF"/>
              </a:buClr>
              <a:buSzPct val="70000"/>
              <a:buFont typeface="Arial" pitchFamily="34" charset="0"/>
              <a:buChar char="►"/>
              <a:defRPr/>
            </a:pPr>
            <a:r>
              <a:rPr lang="de-DE" sz="1600" dirty="0">
                <a:solidFill>
                  <a:prstClr val="black"/>
                </a:solidFill>
                <a:latin typeface="Arial" pitchFamily="-65" charset="0"/>
                <a:ea typeface="ＭＳ Ｐゴシック" pitchFamily="-65" charset="-128"/>
                <a:cs typeface="ＭＳ Ｐゴシック" pitchFamily="-65" charset="-128"/>
              </a:rPr>
              <a:t>zum Förderatlas: http://www.dfg.de/</a:t>
            </a:r>
            <a:r>
              <a:rPr lang="de-DE" sz="1600" b="1" dirty="0">
                <a:solidFill>
                  <a:prstClr val="black"/>
                </a:solidFill>
                <a:latin typeface="Arial" pitchFamily="-65" charset="0"/>
                <a:ea typeface="ＭＳ Ｐゴシック" pitchFamily="-65" charset="-128"/>
                <a:cs typeface="ＭＳ Ｐゴシック" pitchFamily="-65" charset="-128"/>
              </a:rPr>
              <a:t>foerderatlas</a:t>
            </a:r>
          </a:p>
          <a:p>
            <a:pPr marL="252000" indent="-234000">
              <a:lnSpc>
                <a:spcPct val="120000"/>
              </a:lnSpc>
              <a:spcBef>
                <a:spcPts val="0"/>
              </a:spcBef>
              <a:buClr>
                <a:srgbClr val="0069AF"/>
              </a:buClr>
              <a:buSzPct val="70000"/>
              <a:buFont typeface="Arial" pitchFamily="34" charset="0"/>
              <a:buChar char="►"/>
              <a:defRPr/>
            </a:pPr>
            <a:r>
              <a:rPr lang="de-DE" sz="1600" dirty="0">
                <a:solidFill>
                  <a:prstClr val="black"/>
                </a:solidFill>
                <a:latin typeface="Arial" pitchFamily="-65" charset="0"/>
                <a:ea typeface="ＭＳ Ｐゴシック" pitchFamily="-65" charset="-128"/>
                <a:cs typeface="ＭＳ Ｐゴシック" pitchFamily="-65" charset="-128"/>
              </a:rPr>
              <a:t>zu allen geförderten Projekten: http://www.dfg.de/</a:t>
            </a:r>
            <a:r>
              <a:rPr lang="de-DE" sz="1600" b="1" dirty="0">
                <a:solidFill>
                  <a:prstClr val="black"/>
                </a:solidFill>
                <a:latin typeface="Arial" pitchFamily="-65" charset="0"/>
                <a:ea typeface="ＭＳ Ｐゴシック" pitchFamily="-65" charset="-128"/>
                <a:cs typeface="ＭＳ Ｐゴシック" pitchFamily="-65" charset="-128"/>
              </a:rPr>
              <a:t>gepris</a:t>
            </a:r>
          </a:p>
          <a:p>
            <a:pPr marL="252000" indent="-234000">
              <a:lnSpc>
                <a:spcPct val="120000"/>
              </a:lnSpc>
              <a:spcBef>
                <a:spcPts val="0"/>
              </a:spcBef>
              <a:buClr>
                <a:srgbClr val="0069AF"/>
              </a:buClr>
              <a:buSzPct val="70000"/>
              <a:buFont typeface="Arial" pitchFamily="34" charset="0"/>
              <a:buChar char="►"/>
              <a:defRPr/>
            </a:pPr>
            <a:r>
              <a:rPr lang="de-DE" sz="1600" dirty="0">
                <a:solidFill>
                  <a:prstClr val="black"/>
                </a:solidFill>
                <a:latin typeface="Arial" pitchFamily="-65" charset="0"/>
                <a:ea typeface="ＭＳ Ｐゴシック" pitchFamily="-65" charset="-128"/>
                <a:cs typeface="ＭＳ Ｐゴシック" pitchFamily="-65" charset="-128"/>
              </a:rPr>
              <a:t>zu den deutschen Forschungseinrichtungen: </a:t>
            </a:r>
            <a:r>
              <a:rPr lang="de-DE" sz="1600" b="1" dirty="0">
                <a:solidFill>
                  <a:prstClr val="black"/>
                </a:solidFill>
                <a:latin typeface="Arial" pitchFamily="-65" charset="0"/>
                <a:ea typeface="ＭＳ Ｐゴシック" pitchFamily="-65" charset="-128"/>
                <a:cs typeface="ＭＳ Ｐゴシック" pitchFamily="-65" charset="-128"/>
              </a:rPr>
              <a:t>http://research-explorer.de</a:t>
            </a:r>
          </a:p>
        </p:txBody>
      </p:sp>
      <p:sp>
        <p:nvSpPr>
          <p:cNvPr id="51206" name="Datumsplatzhalter 2"/>
          <p:cNvSpPr>
            <a:spLocks noGrp="1"/>
          </p:cNvSpPr>
          <p:nvPr>
            <p:ph type="dt" sz="quarter" idx="20"/>
          </p:nvPr>
        </p:nvSpPr>
        <p:spPr bwMode="auto">
          <a:noFill/>
          <a:ln>
            <a:miter lim="800000"/>
            <a:headEnd/>
            <a:tailEnd/>
          </a:ln>
        </p:spPr>
        <p:txBody>
          <a:bodyPr/>
          <a:lstStyle/>
          <a:p>
            <a:r>
              <a:rPr lang="de-DE">
                <a:latin typeface="Arial" charset="0"/>
                <a:ea typeface="ＭＳ Ｐゴシック"/>
                <a:cs typeface="Arial" charset="0"/>
              </a:rPr>
              <a:t>HWR, 11.12.2012</a:t>
            </a:r>
          </a:p>
        </p:txBody>
      </p:sp>
      <p:sp>
        <p:nvSpPr>
          <p:cNvPr id="51207" name="Fußzeilenplatzhalter 3"/>
          <p:cNvSpPr>
            <a:spLocks noGrp="1"/>
          </p:cNvSpPr>
          <p:nvPr>
            <p:ph type="ftr" sz="quarter" idx="19"/>
          </p:nvPr>
        </p:nvSpPr>
        <p:spPr bwMode="auto">
          <a:noFill/>
          <a:ln>
            <a:miter lim="800000"/>
            <a:headEnd/>
            <a:tailEnd/>
          </a:ln>
        </p:spPr>
        <p:txBody>
          <a:bodyPr/>
          <a:lstStyle/>
          <a:p>
            <a:r>
              <a:rPr lang="de-DE">
                <a:latin typeface="Arial" charset="0"/>
                <a:ea typeface="ＭＳ Ｐゴシック"/>
                <a:cs typeface="Arial" charset="0"/>
              </a:rPr>
              <a:t>Die Förderverfahren der DFG / Volker Kreutzer</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el 4"/>
          <p:cNvSpPr>
            <a:spLocks noGrp="1"/>
          </p:cNvSpPr>
          <p:nvPr>
            <p:ph type="title"/>
          </p:nvPr>
        </p:nvSpPr>
        <p:spPr/>
        <p:txBody>
          <a:bodyPr/>
          <a:lstStyle/>
          <a:p>
            <a:r>
              <a:rPr lang="de-DE" smtClean="0">
                <a:latin typeface="Arial" charset="0"/>
                <a:ea typeface="ＭＳ Ｐゴシック"/>
                <a:cs typeface="Arial" charset="0"/>
              </a:rPr>
              <a:t>Struktur</a:t>
            </a:r>
          </a:p>
        </p:txBody>
      </p:sp>
      <p:sp>
        <p:nvSpPr>
          <p:cNvPr id="15362" name="Textplatzhalter 5"/>
          <p:cNvSpPr>
            <a:spLocks noGrp="1"/>
          </p:cNvSpPr>
          <p:nvPr>
            <p:ph type="body" sz="quarter" idx="19"/>
          </p:nvPr>
        </p:nvSpPr>
        <p:spPr>
          <a:xfrm>
            <a:off x="647700" y="720725"/>
            <a:ext cx="7920038" cy="269875"/>
          </a:xfrm>
        </p:spPr>
        <p:txBody>
          <a:bodyPr/>
          <a:lstStyle/>
          <a:p>
            <a:pPr>
              <a:spcAft>
                <a:spcPct val="0"/>
              </a:spcAft>
            </a:pPr>
            <a:r>
              <a:rPr lang="de-DE" smtClean="0">
                <a:latin typeface="Arial" charset="0"/>
                <a:ea typeface="ＭＳ Ｐゴシック"/>
                <a:cs typeface="Arial" charset="0"/>
              </a:rPr>
              <a:t>Vorstand und Geschäftsstelle</a:t>
            </a:r>
          </a:p>
        </p:txBody>
      </p:sp>
      <p:pic>
        <p:nvPicPr>
          <p:cNvPr id="15363" name="Picture 6" descr="http://www.dfg.de/dfg_im_profil/struktur/geschaeftsstelle/layout/images/organigramm.gif"/>
          <p:cNvPicPr>
            <a:picLocks noChangeAspect="1" noChangeArrowheads="1"/>
          </p:cNvPicPr>
          <p:nvPr/>
        </p:nvPicPr>
        <p:blipFill>
          <a:blip r:embed="rId2"/>
          <a:srcRect/>
          <a:stretch>
            <a:fillRect/>
          </a:stretch>
        </p:blipFill>
        <p:spPr bwMode="auto">
          <a:xfrm>
            <a:off x="285750" y="1524000"/>
            <a:ext cx="7331075" cy="4683125"/>
          </a:xfrm>
          <a:prstGeom prst="rect">
            <a:avLst/>
          </a:prstGeom>
          <a:noFill/>
          <a:ln w="9525">
            <a:noFill/>
            <a:miter lim="800000"/>
            <a:headEnd/>
            <a:tailEnd/>
          </a:ln>
        </p:spPr>
      </p:pic>
      <p:sp>
        <p:nvSpPr>
          <p:cNvPr id="15364" name="Datumsplatzhalter 6"/>
          <p:cNvSpPr>
            <a:spLocks noGrp="1"/>
          </p:cNvSpPr>
          <p:nvPr>
            <p:ph type="dt" sz="quarter" idx="21"/>
          </p:nvPr>
        </p:nvSpPr>
        <p:spPr bwMode="auto">
          <a:noFill/>
          <a:ln>
            <a:miter lim="800000"/>
            <a:headEnd/>
            <a:tailEnd/>
          </a:ln>
        </p:spPr>
        <p:txBody>
          <a:bodyPr/>
          <a:lstStyle/>
          <a:p>
            <a:r>
              <a:rPr lang="de-DE">
                <a:latin typeface="Arial" charset="0"/>
                <a:ea typeface="ＭＳ Ｐゴシック"/>
                <a:cs typeface="Arial" charset="0"/>
              </a:rPr>
              <a:t>HWR, 11.12.2012</a:t>
            </a:r>
          </a:p>
        </p:txBody>
      </p:sp>
      <p:sp>
        <p:nvSpPr>
          <p:cNvPr id="15365" name="Fußzeilenplatzhalter 1"/>
          <p:cNvSpPr>
            <a:spLocks noGrp="1"/>
          </p:cNvSpPr>
          <p:nvPr>
            <p:ph type="ftr" sz="quarter" idx="20"/>
          </p:nvPr>
        </p:nvSpPr>
        <p:spPr bwMode="auto">
          <a:noFill/>
          <a:ln>
            <a:miter lim="800000"/>
            <a:headEnd/>
            <a:tailEnd/>
          </a:ln>
        </p:spPr>
        <p:txBody>
          <a:bodyPr/>
          <a:lstStyle/>
          <a:p>
            <a:r>
              <a:rPr lang="de-DE">
                <a:latin typeface="Arial" charset="0"/>
                <a:ea typeface="ＭＳ Ｐゴシック"/>
                <a:cs typeface="Arial" charset="0"/>
              </a:rPr>
              <a:t>Die Förderverfahren der DFG / Volker Kreutzer</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el 3"/>
          <p:cNvSpPr>
            <a:spLocks noGrp="1"/>
          </p:cNvSpPr>
          <p:nvPr>
            <p:ph type="title"/>
          </p:nvPr>
        </p:nvSpPr>
        <p:spPr/>
        <p:txBody>
          <a:bodyPr/>
          <a:lstStyle/>
          <a:p>
            <a:r>
              <a:rPr lang="de-DE" smtClean="0">
                <a:latin typeface="Arial" charset="0"/>
                <a:ea typeface="ＭＳ Ｐゴシック"/>
                <a:cs typeface="Arial" charset="0"/>
              </a:rPr>
              <a:t>Überblick</a:t>
            </a:r>
          </a:p>
        </p:txBody>
      </p:sp>
      <p:sp>
        <p:nvSpPr>
          <p:cNvPr id="6" name="Inhaltsplatzhalter 5"/>
          <p:cNvSpPr>
            <a:spLocks noGrp="1"/>
          </p:cNvSpPr>
          <p:nvPr>
            <p:ph sz="quarter" idx="15"/>
          </p:nvPr>
        </p:nvSpPr>
        <p:spPr>
          <a:xfrm>
            <a:off x="214313" y="1595438"/>
            <a:ext cx="7326312" cy="4521200"/>
          </a:xfrm>
        </p:spPr>
        <p:txBody>
          <a:bodyPr/>
          <a:lstStyle/>
          <a:p>
            <a:pPr marL="234000" indent="-234000">
              <a:buClr>
                <a:schemeClr val="accent4"/>
              </a:buClr>
              <a:buFont typeface="Arial" pitchFamily="-65" charset="0"/>
              <a:buChar char="►"/>
              <a:defRPr/>
            </a:pPr>
            <a:r>
              <a:rPr lang="de-DE" sz="1600" dirty="0"/>
              <a:t>Struktur</a:t>
            </a:r>
          </a:p>
          <a:p>
            <a:pPr marL="234000" indent="-234000">
              <a:buClr>
                <a:schemeClr val="accent4"/>
              </a:buClr>
              <a:buFont typeface="Arial" pitchFamily="-65" charset="0"/>
              <a:buChar char="►"/>
              <a:defRPr/>
            </a:pPr>
            <a:r>
              <a:rPr lang="de-DE" sz="1600" b="1" dirty="0">
                <a:solidFill>
                  <a:schemeClr val="accent4">
                    <a:lumMod val="75000"/>
                  </a:schemeClr>
                </a:solidFill>
              </a:rPr>
              <a:t>Übersicht Förderhandeln</a:t>
            </a:r>
          </a:p>
          <a:p>
            <a:pPr marL="234000" indent="-234000">
              <a:buClr>
                <a:schemeClr val="accent4"/>
              </a:buClr>
              <a:buFont typeface="Arial" pitchFamily="-65" charset="0"/>
              <a:buChar char="►"/>
              <a:defRPr/>
            </a:pPr>
            <a:r>
              <a:rPr lang="de-DE" sz="1600" dirty="0" smtClean="0"/>
              <a:t>Programme </a:t>
            </a:r>
            <a:r>
              <a:rPr lang="de-DE" sz="1600" dirty="0"/>
              <a:t>zur </a:t>
            </a:r>
            <a:r>
              <a:rPr lang="de-DE" sz="1600" dirty="0" smtClean="0"/>
              <a:t>Förderung von </a:t>
            </a:r>
            <a:r>
              <a:rPr lang="de-DE" sz="1600" dirty="0"/>
              <a:t>Forschungsprojekten</a:t>
            </a:r>
          </a:p>
          <a:p>
            <a:pPr marL="414000" lvl="1" indent="-180000">
              <a:buClr>
                <a:schemeClr val="accent3"/>
              </a:buClr>
              <a:buFont typeface="Arial" pitchFamily="-65" charset="0"/>
              <a:buChar char="●"/>
              <a:defRPr/>
            </a:pPr>
            <a:r>
              <a:rPr lang="de-DE" dirty="0"/>
              <a:t>Übersicht über die Programmziele</a:t>
            </a:r>
          </a:p>
          <a:p>
            <a:pPr marL="414000" lvl="1" indent="-180000">
              <a:buClr>
                <a:schemeClr val="accent3"/>
              </a:buClr>
              <a:buFont typeface="Arial" pitchFamily="-65" charset="0"/>
              <a:buChar char="●"/>
              <a:defRPr/>
            </a:pPr>
            <a:r>
              <a:rPr lang="de-DE" dirty="0"/>
              <a:t>Übersicht über die </a:t>
            </a:r>
            <a:r>
              <a:rPr lang="de-DE" dirty="0" err="1"/>
              <a:t>einwerbbaren</a:t>
            </a:r>
            <a:r>
              <a:rPr lang="de-DE" dirty="0"/>
              <a:t> Module</a:t>
            </a:r>
          </a:p>
          <a:p>
            <a:pPr marL="414000" lvl="1" indent="-180000">
              <a:buClr>
                <a:schemeClr val="accent3"/>
              </a:buClr>
              <a:buFont typeface="Arial" pitchFamily="-65" charset="0"/>
              <a:buChar char="●"/>
              <a:defRPr/>
            </a:pPr>
            <a:r>
              <a:rPr lang="de-DE" dirty="0"/>
              <a:t>Systematik der Merkblätter</a:t>
            </a:r>
          </a:p>
          <a:p>
            <a:pPr marL="414000" lvl="1" indent="-180000">
              <a:buClr>
                <a:schemeClr val="accent3"/>
              </a:buClr>
              <a:buFont typeface="Arial" pitchFamily="-65" charset="0"/>
              <a:buChar char="●"/>
              <a:defRPr/>
            </a:pPr>
            <a:r>
              <a:rPr lang="de-DE" dirty="0" err="1"/>
              <a:t>Einwerbbare</a:t>
            </a:r>
            <a:r>
              <a:rPr lang="de-DE" dirty="0"/>
              <a:t> Module im Einzelnen</a:t>
            </a:r>
          </a:p>
          <a:p>
            <a:pPr marL="234000" indent="-234000">
              <a:buClr>
                <a:schemeClr val="accent4"/>
              </a:buClr>
              <a:buFont typeface="Arial" pitchFamily="-65" charset="0"/>
              <a:buChar char="►"/>
              <a:defRPr/>
            </a:pPr>
            <a:r>
              <a:rPr lang="de-DE" sz="1600" dirty="0" smtClean="0"/>
              <a:t>Antragstellung/Hinweise für Fachhochschulen</a:t>
            </a:r>
            <a:endParaRPr lang="de-DE" sz="1600" dirty="0"/>
          </a:p>
          <a:p>
            <a:pPr marL="414000" lvl="1" indent="-180000">
              <a:buClr>
                <a:schemeClr val="accent3"/>
              </a:buClr>
              <a:buFont typeface="Arial" pitchFamily="-65" charset="0"/>
              <a:buChar char="●"/>
              <a:defRPr/>
            </a:pPr>
            <a:r>
              <a:rPr lang="de-DE" dirty="0"/>
              <a:t>Mehrere Antragsteller/innen</a:t>
            </a:r>
          </a:p>
          <a:p>
            <a:pPr marL="234000" indent="-234000">
              <a:buClr>
                <a:schemeClr val="accent4"/>
              </a:buClr>
              <a:buFont typeface="Arial" pitchFamily="-65" charset="0"/>
              <a:buChar char="►"/>
              <a:defRPr/>
            </a:pPr>
            <a:r>
              <a:rPr lang="de-DE" sz="1600" dirty="0"/>
              <a:t>Entscheidungsprozess</a:t>
            </a:r>
          </a:p>
          <a:p>
            <a:pPr marL="414000" lvl="1" indent="-180000">
              <a:buClr>
                <a:schemeClr val="accent3"/>
              </a:buClr>
              <a:buFont typeface="Arial" pitchFamily="-65" charset="0"/>
              <a:buChar char="●"/>
              <a:defRPr/>
            </a:pPr>
            <a:r>
              <a:rPr lang="de-DE" dirty="0"/>
              <a:t>Gutachter und Fachkollegien</a:t>
            </a:r>
          </a:p>
          <a:p>
            <a:pPr marL="234000" lvl="1" indent="-234000">
              <a:spcAft>
                <a:spcPts val="200"/>
              </a:spcAft>
              <a:buClr>
                <a:schemeClr val="accent4"/>
              </a:buClr>
              <a:buSzPct val="90000"/>
              <a:buFont typeface="Arial" pitchFamily="-65" charset="0"/>
              <a:buChar char="►"/>
              <a:defRPr/>
            </a:pPr>
            <a:r>
              <a:rPr lang="de-DE" dirty="0"/>
              <a:t>Forschungsgroßgeräte</a:t>
            </a:r>
          </a:p>
          <a:p>
            <a:pPr marL="234000" indent="-234000">
              <a:buClr>
                <a:schemeClr val="accent4"/>
              </a:buClr>
              <a:buFont typeface="Arial" pitchFamily="-65" charset="0"/>
              <a:buChar char="►"/>
              <a:defRPr/>
            </a:pPr>
            <a:endParaRPr lang="de-DE" sz="1600" dirty="0"/>
          </a:p>
        </p:txBody>
      </p:sp>
      <p:pic>
        <p:nvPicPr>
          <p:cNvPr id="16387" name="Grafik 13" descr="Bild1.png"/>
          <p:cNvPicPr>
            <a:picLocks noChangeAspect="1"/>
          </p:cNvPicPr>
          <p:nvPr/>
        </p:nvPicPr>
        <p:blipFill>
          <a:blip r:embed="rId2"/>
          <a:srcRect/>
          <a:stretch>
            <a:fillRect/>
          </a:stretch>
        </p:blipFill>
        <p:spPr bwMode="auto">
          <a:xfrm>
            <a:off x="6149975" y="1570038"/>
            <a:ext cx="2779713" cy="2779712"/>
          </a:xfrm>
          <a:prstGeom prst="rect">
            <a:avLst/>
          </a:prstGeom>
          <a:noFill/>
          <a:ln w="9525">
            <a:noFill/>
            <a:miter lim="800000"/>
            <a:headEnd/>
            <a:tailEnd/>
          </a:ln>
        </p:spPr>
      </p:pic>
      <p:sp>
        <p:nvSpPr>
          <p:cNvPr id="16388" name="Datumsplatzhalter 6"/>
          <p:cNvSpPr>
            <a:spLocks noGrp="1"/>
          </p:cNvSpPr>
          <p:nvPr>
            <p:ph type="dt" sz="quarter" idx="24"/>
          </p:nvPr>
        </p:nvSpPr>
        <p:spPr bwMode="auto">
          <a:noFill/>
          <a:ln>
            <a:miter lim="800000"/>
            <a:headEnd/>
            <a:tailEnd/>
          </a:ln>
        </p:spPr>
        <p:txBody>
          <a:bodyPr/>
          <a:lstStyle/>
          <a:p>
            <a:r>
              <a:rPr lang="de-DE">
                <a:latin typeface="Arial" charset="0"/>
                <a:ea typeface="ＭＳ Ｐゴシック"/>
                <a:cs typeface="Arial" charset="0"/>
              </a:rPr>
              <a:t>HWR, 11.12.2012</a:t>
            </a:r>
          </a:p>
        </p:txBody>
      </p:sp>
      <p:sp>
        <p:nvSpPr>
          <p:cNvPr id="16389" name="Fußzeilenplatzhalter 1"/>
          <p:cNvSpPr>
            <a:spLocks noGrp="1"/>
          </p:cNvSpPr>
          <p:nvPr>
            <p:ph type="ftr" sz="quarter" idx="23"/>
          </p:nvPr>
        </p:nvSpPr>
        <p:spPr bwMode="auto">
          <a:noFill/>
          <a:ln>
            <a:miter lim="800000"/>
            <a:headEnd/>
            <a:tailEnd/>
          </a:ln>
        </p:spPr>
        <p:txBody>
          <a:bodyPr/>
          <a:lstStyle/>
          <a:p>
            <a:r>
              <a:rPr lang="de-DE">
                <a:latin typeface="Arial" charset="0"/>
                <a:ea typeface="ＭＳ Ｐゴシック"/>
                <a:cs typeface="Arial" charset="0"/>
              </a:rPr>
              <a:t>Die Förderverfahren der DFG / Volker Kreutzer</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el 1"/>
          <p:cNvSpPr>
            <a:spLocks noGrp="1"/>
          </p:cNvSpPr>
          <p:nvPr>
            <p:ph type="title"/>
          </p:nvPr>
        </p:nvSpPr>
        <p:spPr>
          <a:xfrm>
            <a:off x="647700" y="260350"/>
            <a:ext cx="7920038" cy="654050"/>
          </a:xfrm>
        </p:spPr>
        <p:txBody>
          <a:bodyPr/>
          <a:lstStyle/>
          <a:p>
            <a:r>
              <a:rPr lang="de-DE" smtClean="0">
                <a:latin typeface="Arial" charset="0"/>
                <a:ea typeface="ＭＳ Ｐゴシック"/>
                <a:cs typeface="Arial" charset="0"/>
              </a:rPr>
              <a:t>Förderhandeln</a:t>
            </a:r>
            <a:br>
              <a:rPr lang="de-DE" smtClean="0">
                <a:latin typeface="Arial" charset="0"/>
                <a:ea typeface="ＭＳ Ｐゴシック"/>
                <a:cs typeface="Arial" charset="0"/>
              </a:rPr>
            </a:br>
            <a:r>
              <a:rPr lang="de-DE" sz="1600" b="0" smtClean="0">
                <a:latin typeface="Arial" charset="0"/>
                <a:ea typeface="ＭＳ Ｐゴシック"/>
                <a:cs typeface="Arial" charset="0"/>
              </a:rPr>
              <a:t>Jahresbezogene Bewilligungen für laufende Projekte je Programm 2011 (in Mio. € und %)</a:t>
            </a:r>
          </a:p>
        </p:txBody>
      </p:sp>
      <p:pic>
        <p:nvPicPr>
          <p:cNvPr id="17410" name="Picture 2"/>
          <p:cNvPicPr>
            <a:picLocks noChangeAspect="1" noChangeArrowheads="1"/>
          </p:cNvPicPr>
          <p:nvPr/>
        </p:nvPicPr>
        <p:blipFill>
          <a:blip r:embed="rId2"/>
          <a:srcRect/>
          <a:stretch>
            <a:fillRect/>
          </a:stretch>
        </p:blipFill>
        <p:spPr bwMode="auto">
          <a:xfrm>
            <a:off x="647700" y="1700213"/>
            <a:ext cx="6931025" cy="4321175"/>
          </a:xfrm>
          <a:prstGeom prst="rect">
            <a:avLst/>
          </a:prstGeom>
          <a:noFill/>
          <a:ln w="9525">
            <a:noFill/>
            <a:miter lim="800000"/>
            <a:headEnd/>
            <a:tailEnd/>
          </a:ln>
        </p:spPr>
      </p:pic>
      <p:sp>
        <p:nvSpPr>
          <p:cNvPr id="17411" name="Datumsplatzhalter 6"/>
          <p:cNvSpPr>
            <a:spLocks noGrp="1"/>
          </p:cNvSpPr>
          <p:nvPr>
            <p:ph type="dt" sz="quarter" idx="21"/>
          </p:nvPr>
        </p:nvSpPr>
        <p:spPr bwMode="auto">
          <a:noFill/>
          <a:ln>
            <a:miter lim="800000"/>
            <a:headEnd/>
            <a:tailEnd/>
          </a:ln>
        </p:spPr>
        <p:txBody>
          <a:bodyPr/>
          <a:lstStyle/>
          <a:p>
            <a:r>
              <a:rPr lang="de-DE">
                <a:latin typeface="Arial" charset="0"/>
                <a:ea typeface="ＭＳ Ｐゴシック"/>
                <a:cs typeface="Arial" charset="0"/>
              </a:rPr>
              <a:t>HWR, 11.12.2012</a:t>
            </a:r>
          </a:p>
        </p:txBody>
      </p:sp>
      <p:sp>
        <p:nvSpPr>
          <p:cNvPr id="17412" name="Fußzeilenplatzhalter 2"/>
          <p:cNvSpPr>
            <a:spLocks noGrp="1"/>
          </p:cNvSpPr>
          <p:nvPr>
            <p:ph type="ftr" sz="quarter" idx="20"/>
          </p:nvPr>
        </p:nvSpPr>
        <p:spPr bwMode="auto">
          <a:noFill/>
          <a:ln>
            <a:miter lim="800000"/>
            <a:headEnd/>
            <a:tailEnd/>
          </a:ln>
        </p:spPr>
        <p:txBody>
          <a:bodyPr/>
          <a:lstStyle/>
          <a:p>
            <a:r>
              <a:rPr lang="de-DE">
                <a:latin typeface="Arial" charset="0"/>
                <a:ea typeface="ＭＳ Ｐゴシック"/>
                <a:cs typeface="Arial" charset="0"/>
              </a:rPr>
              <a:t>Die Förderverfahren der DFG / Volker Kreutzer</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el 1"/>
          <p:cNvSpPr>
            <a:spLocks noGrp="1"/>
          </p:cNvSpPr>
          <p:nvPr>
            <p:ph type="title"/>
          </p:nvPr>
        </p:nvSpPr>
        <p:spPr>
          <a:xfrm>
            <a:off x="647700" y="398463"/>
            <a:ext cx="7920038" cy="269875"/>
          </a:xfrm>
        </p:spPr>
        <p:txBody>
          <a:bodyPr/>
          <a:lstStyle/>
          <a:p>
            <a:r>
              <a:rPr lang="de-DE" smtClean="0">
                <a:latin typeface="Arial" charset="0"/>
                <a:ea typeface="ＭＳ Ｐゴシック"/>
                <a:cs typeface="Arial" charset="0"/>
              </a:rPr>
              <a:t>Förderhandeln</a:t>
            </a:r>
          </a:p>
        </p:txBody>
      </p:sp>
      <p:sp>
        <p:nvSpPr>
          <p:cNvPr id="18434" name="Textplatzhalter 7"/>
          <p:cNvSpPr>
            <a:spLocks noGrp="1"/>
          </p:cNvSpPr>
          <p:nvPr>
            <p:ph type="body" sz="quarter" idx="22"/>
          </p:nvPr>
        </p:nvSpPr>
        <p:spPr>
          <a:xfrm>
            <a:off x="647700" y="638175"/>
            <a:ext cx="7920038" cy="269875"/>
          </a:xfrm>
        </p:spPr>
        <p:txBody>
          <a:bodyPr/>
          <a:lstStyle/>
          <a:p>
            <a:pPr>
              <a:spcAft>
                <a:spcPct val="0"/>
              </a:spcAft>
            </a:pPr>
            <a:r>
              <a:rPr lang="de-DE" sz="1600" smtClean="0">
                <a:latin typeface="Arial" charset="0"/>
                <a:ea typeface="ＭＳ Ｐゴシック"/>
                <a:cs typeface="Arial" charset="0"/>
              </a:rPr>
              <a:t>Förderquoten* in der Einzelförderung je Wissenschaftsbereich 2008 bis 2011 (in %)</a:t>
            </a:r>
          </a:p>
        </p:txBody>
      </p:sp>
      <p:pic>
        <p:nvPicPr>
          <p:cNvPr id="18435" name="Picture 2"/>
          <p:cNvPicPr>
            <a:picLocks noChangeAspect="1" noChangeArrowheads="1"/>
          </p:cNvPicPr>
          <p:nvPr/>
        </p:nvPicPr>
        <p:blipFill>
          <a:blip r:embed="rId2"/>
          <a:srcRect/>
          <a:stretch>
            <a:fillRect/>
          </a:stretch>
        </p:blipFill>
        <p:spPr bwMode="auto">
          <a:xfrm>
            <a:off x="647700" y="1576388"/>
            <a:ext cx="6918325" cy="4248150"/>
          </a:xfrm>
          <a:prstGeom prst="rect">
            <a:avLst/>
          </a:prstGeom>
          <a:noFill/>
          <a:ln w="9525">
            <a:noFill/>
            <a:miter lim="800000"/>
            <a:headEnd/>
            <a:tailEnd/>
          </a:ln>
        </p:spPr>
      </p:pic>
      <p:sp>
        <p:nvSpPr>
          <p:cNvPr id="18436" name="Textfeld 11"/>
          <p:cNvSpPr txBox="1">
            <a:spLocks noChangeArrowheads="1"/>
          </p:cNvSpPr>
          <p:nvPr/>
        </p:nvSpPr>
        <p:spPr bwMode="auto">
          <a:xfrm>
            <a:off x="647700" y="5821363"/>
            <a:ext cx="6634163" cy="338137"/>
          </a:xfrm>
          <a:prstGeom prst="rect">
            <a:avLst/>
          </a:prstGeom>
          <a:noFill/>
          <a:ln w="9525">
            <a:noFill/>
            <a:miter lim="800000"/>
            <a:headEnd/>
            <a:tailEnd/>
          </a:ln>
        </p:spPr>
        <p:txBody>
          <a:bodyPr lIns="0">
            <a:spAutoFit/>
          </a:bodyPr>
          <a:lstStyle/>
          <a:p>
            <a:r>
              <a:rPr lang="de-DE" sz="800">
                <a:latin typeface="Verdana" pitchFamily="34" charset="0"/>
              </a:rPr>
              <a:t>* Die Förderquote gibt das Verhältnis der Anzahl bewilligter Anträge zur Anzahl der Anträge, die im angegebenen Zeitraum </a:t>
            </a:r>
          </a:p>
          <a:p>
            <a:r>
              <a:rPr lang="de-DE" sz="800">
                <a:latin typeface="Verdana" pitchFamily="34" charset="0"/>
              </a:rPr>
              <a:t>   entschieden wurden, wieder. Basis bilden ausschließlich Neuanträge.</a:t>
            </a:r>
          </a:p>
        </p:txBody>
      </p:sp>
      <p:sp>
        <p:nvSpPr>
          <p:cNvPr id="18437" name="Datumsplatzhalter 3"/>
          <p:cNvSpPr>
            <a:spLocks noGrp="1"/>
          </p:cNvSpPr>
          <p:nvPr>
            <p:ph type="dt" sz="quarter" idx="24"/>
          </p:nvPr>
        </p:nvSpPr>
        <p:spPr bwMode="auto">
          <a:noFill/>
          <a:ln>
            <a:miter lim="800000"/>
            <a:headEnd/>
            <a:tailEnd/>
          </a:ln>
        </p:spPr>
        <p:txBody>
          <a:bodyPr/>
          <a:lstStyle/>
          <a:p>
            <a:r>
              <a:rPr lang="de-DE">
                <a:latin typeface="Arial" charset="0"/>
                <a:ea typeface="ＭＳ Ｐゴシック"/>
                <a:cs typeface="Arial" charset="0"/>
              </a:rPr>
              <a:t>HWR, 11.12.2012</a:t>
            </a:r>
          </a:p>
        </p:txBody>
      </p:sp>
      <p:sp>
        <p:nvSpPr>
          <p:cNvPr id="18438" name="Fußzeilenplatzhalter 4"/>
          <p:cNvSpPr>
            <a:spLocks noGrp="1"/>
          </p:cNvSpPr>
          <p:nvPr>
            <p:ph type="ftr" sz="quarter" idx="23"/>
          </p:nvPr>
        </p:nvSpPr>
        <p:spPr bwMode="auto">
          <a:noFill/>
          <a:ln>
            <a:miter lim="800000"/>
            <a:headEnd/>
            <a:tailEnd/>
          </a:ln>
        </p:spPr>
        <p:txBody>
          <a:bodyPr/>
          <a:lstStyle/>
          <a:p>
            <a:r>
              <a:rPr lang="de-DE">
                <a:latin typeface="Arial" charset="0"/>
                <a:ea typeface="ＭＳ Ｐゴシック"/>
                <a:cs typeface="Arial" charset="0"/>
              </a:rPr>
              <a:t>Die Förderverfahren der DFG / Volker Kreutzer</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el 3"/>
          <p:cNvSpPr>
            <a:spLocks noGrp="1"/>
          </p:cNvSpPr>
          <p:nvPr>
            <p:ph type="title"/>
          </p:nvPr>
        </p:nvSpPr>
        <p:spPr/>
        <p:txBody>
          <a:bodyPr/>
          <a:lstStyle/>
          <a:p>
            <a:r>
              <a:rPr lang="de-DE" smtClean="0">
                <a:latin typeface="Arial" charset="0"/>
                <a:ea typeface="ＭＳ Ｐゴシック"/>
                <a:cs typeface="Arial" charset="0"/>
              </a:rPr>
              <a:t>Förderhandeln</a:t>
            </a:r>
          </a:p>
        </p:txBody>
      </p:sp>
      <p:sp>
        <p:nvSpPr>
          <p:cNvPr id="19458" name="Textplatzhalter 4"/>
          <p:cNvSpPr>
            <a:spLocks noGrp="1"/>
          </p:cNvSpPr>
          <p:nvPr>
            <p:ph type="body" sz="quarter" idx="22"/>
          </p:nvPr>
        </p:nvSpPr>
        <p:spPr>
          <a:xfrm>
            <a:off x="647700" y="720725"/>
            <a:ext cx="7920038" cy="269875"/>
          </a:xfrm>
        </p:spPr>
        <p:txBody>
          <a:bodyPr/>
          <a:lstStyle/>
          <a:p>
            <a:pPr>
              <a:spcAft>
                <a:spcPct val="0"/>
              </a:spcAft>
            </a:pPr>
            <a:r>
              <a:rPr lang="de-DE" smtClean="0">
                <a:latin typeface="Arial" charset="0"/>
                <a:ea typeface="ＭＳ Ｐゴシック"/>
                <a:cs typeface="Arial" charset="0"/>
              </a:rPr>
              <a:t>Fachhochschulen</a:t>
            </a:r>
          </a:p>
        </p:txBody>
      </p:sp>
      <p:sp>
        <p:nvSpPr>
          <p:cNvPr id="19459" name="Inhaltsplatzhalter 5"/>
          <p:cNvSpPr>
            <a:spLocks noGrp="1"/>
          </p:cNvSpPr>
          <p:nvPr>
            <p:ph sz="quarter" idx="15"/>
          </p:nvPr>
        </p:nvSpPr>
        <p:spPr>
          <a:xfrm>
            <a:off x="215900" y="1570038"/>
            <a:ext cx="8101013" cy="4521200"/>
          </a:xfrm>
        </p:spPr>
        <p:txBody>
          <a:bodyPr/>
          <a:lstStyle/>
          <a:p>
            <a:pPr marL="0" indent="0">
              <a:buFont typeface="Arial" charset="0"/>
              <a:buNone/>
            </a:pPr>
            <a:endParaRPr lang="de-DE" smtClean="0">
              <a:latin typeface="Arial" charset="0"/>
              <a:ea typeface="ＭＳ Ｐゴシック"/>
              <a:cs typeface="Arial" charset="0"/>
            </a:endParaRPr>
          </a:p>
        </p:txBody>
      </p:sp>
      <p:pic>
        <p:nvPicPr>
          <p:cNvPr id="19460" name="Picture 2"/>
          <p:cNvPicPr>
            <a:picLocks noChangeAspect="1" noChangeArrowheads="1"/>
          </p:cNvPicPr>
          <p:nvPr/>
        </p:nvPicPr>
        <p:blipFill>
          <a:blip r:embed="rId2"/>
          <a:srcRect/>
          <a:stretch>
            <a:fillRect/>
          </a:stretch>
        </p:blipFill>
        <p:spPr bwMode="auto">
          <a:xfrm>
            <a:off x="647700" y="1647825"/>
            <a:ext cx="7524750" cy="3436938"/>
          </a:xfrm>
          <a:prstGeom prst="rect">
            <a:avLst/>
          </a:prstGeom>
          <a:noFill/>
          <a:ln w="9525">
            <a:noFill/>
            <a:miter lim="800000"/>
            <a:headEnd/>
            <a:tailEnd/>
          </a:ln>
        </p:spPr>
      </p:pic>
      <p:pic>
        <p:nvPicPr>
          <p:cNvPr id="19461" name="Picture 4"/>
          <p:cNvPicPr>
            <a:picLocks noChangeAspect="1" noChangeArrowheads="1"/>
          </p:cNvPicPr>
          <p:nvPr/>
        </p:nvPicPr>
        <p:blipFill>
          <a:blip r:embed="rId3"/>
          <a:srcRect/>
          <a:stretch>
            <a:fillRect/>
          </a:stretch>
        </p:blipFill>
        <p:spPr bwMode="auto">
          <a:xfrm>
            <a:off x="1258888" y="5013325"/>
            <a:ext cx="6408737" cy="928688"/>
          </a:xfrm>
          <a:prstGeom prst="rect">
            <a:avLst/>
          </a:prstGeom>
          <a:noFill/>
          <a:ln w="9525">
            <a:noFill/>
            <a:miter lim="800000"/>
            <a:headEnd/>
            <a:tailEnd/>
          </a:ln>
        </p:spPr>
      </p:pic>
      <p:sp>
        <p:nvSpPr>
          <p:cNvPr id="19462" name="Datumsplatzhalter 7"/>
          <p:cNvSpPr>
            <a:spLocks noGrp="1"/>
          </p:cNvSpPr>
          <p:nvPr>
            <p:ph type="dt" sz="quarter" idx="24"/>
          </p:nvPr>
        </p:nvSpPr>
        <p:spPr bwMode="auto">
          <a:noFill/>
          <a:ln>
            <a:miter lim="800000"/>
            <a:headEnd/>
            <a:tailEnd/>
          </a:ln>
        </p:spPr>
        <p:txBody>
          <a:bodyPr/>
          <a:lstStyle/>
          <a:p>
            <a:r>
              <a:rPr lang="de-DE">
                <a:latin typeface="Arial" charset="0"/>
                <a:ea typeface="ＭＳ Ｐゴシック"/>
                <a:cs typeface="Arial" charset="0"/>
              </a:rPr>
              <a:t>HWR, 11.12.2012</a:t>
            </a:r>
          </a:p>
        </p:txBody>
      </p:sp>
      <p:sp>
        <p:nvSpPr>
          <p:cNvPr id="19463" name="Fußzeilenplatzhalter 1"/>
          <p:cNvSpPr>
            <a:spLocks noGrp="1"/>
          </p:cNvSpPr>
          <p:nvPr>
            <p:ph type="ftr" sz="quarter" idx="23"/>
          </p:nvPr>
        </p:nvSpPr>
        <p:spPr bwMode="auto">
          <a:noFill/>
          <a:ln>
            <a:miter lim="800000"/>
            <a:headEnd/>
            <a:tailEnd/>
          </a:ln>
        </p:spPr>
        <p:txBody>
          <a:bodyPr/>
          <a:lstStyle/>
          <a:p>
            <a:r>
              <a:rPr lang="de-DE">
                <a:latin typeface="Arial" charset="0"/>
                <a:ea typeface="ＭＳ Ｐゴシック"/>
                <a:cs typeface="Arial" charset="0"/>
              </a:rPr>
              <a:t>Die Förderverfahren der DFG / Volker Kreutzer</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el 3"/>
          <p:cNvSpPr>
            <a:spLocks noGrp="1"/>
          </p:cNvSpPr>
          <p:nvPr>
            <p:ph type="title"/>
          </p:nvPr>
        </p:nvSpPr>
        <p:spPr/>
        <p:txBody>
          <a:bodyPr/>
          <a:lstStyle/>
          <a:p>
            <a:r>
              <a:rPr lang="de-DE" smtClean="0">
                <a:latin typeface="Arial" charset="0"/>
                <a:ea typeface="ＭＳ Ｐゴシック"/>
                <a:cs typeface="Arial" charset="0"/>
              </a:rPr>
              <a:t>Förderhandeln</a:t>
            </a:r>
          </a:p>
        </p:txBody>
      </p:sp>
      <p:sp>
        <p:nvSpPr>
          <p:cNvPr id="20482" name="Textplatzhalter 4"/>
          <p:cNvSpPr>
            <a:spLocks noGrp="1"/>
          </p:cNvSpPr>
          <p:nvPr>
            <p:ph type="body" sz="quarter" idx="22"/>
          </p:nvPr>
        </p:nvSpPr>
        <p:spPr>
          <a:xfrm>
            <a:off x="647700" y="720725"/>
            <a:ext cx="7920038" cy="269875"/>
          </a:xfrm>
        </p:spPr>
        <p:txBody>
          <a:bodyPr/>
          <a:lstStyle/>
          <a:p>
            <a:pPr>
              <a:spcAft>
                <a:spcPct val="0"/>
              </a:spcAft>
            </a:pPr>
            <a:r>
              <a:rPr lang="de-DE" smtClean="0">
                <a:latin typeface="Arial" charset="0"/>
                <a:ea typeface="ＭＳ Ｐゴシック"/>
                <a:cs typeface="Arial" charset="0"/>
              </a:rPr>
              <a:t>Fachhochschulen</a:t>
            </a:r>
          </a:p>
        </p:txBody>
      </p:sp>
      <p:pic>
        <p:nvPicPr>
          <p:cNvPr id="20483" name="Picture 3"/>
          <p:cNvPicPr>
            <a:picLocks noChangeAspect="1" noChangeArrowheads="1"/>
          </p:cNvPicPr>
          <p:nvPr/>
        </p:nvPicPr>
        <p:blipFill>
          <a:blip r:embed="rId2"/>
          <a:srcRect/>
          <a:stretch>
            <a:fillRect/>
          </a:stretch>
        </p:blipFill>
        <p:spPr bwMode="auto">
          <a:xfrm>
            <a:off x="644525" y="1773238"/>
            <a:ext cx="7599363" cy="4248150"/>
          </a:xfrm>
          <a:prstGeom prst="rect">
            <a:avLst/>
          </a:prstGeom>
          <a:noFill/>
          <a:ln w="9525">
            <a:noFill/>
            <a:miter lim="800000"/>
            <a:headEnd/>
            <a:tailEnd/>
          </a:ln>
        </p:spPr>
      </p:pic>
      <p:sp>
        <p:nvSpPr>
          <p:cNvPr id="20484" name="Datumsplatzhalter 6"/>
          <p:cNvSpPr>
            <a:spLocks noGrp="1"/>
          </p:cNvSpPr>
          <p:nvPr>
            <p:ph type="dt" sz="quarter" idx="24"/>
          </p:nvPr>
        </p:nvSpPr>
        <p:spPr bwMode="auto">
          <a:noFill/>
          <a:ln>
            <a:miter lim="800000"/>
            <a:headEnd/>
            <a:tailEnd/>
          </a:ln>
        </p:spPr>
        <p:txBody>
          <a:bodyPr/>
          <a:lstStyle/>
          <a:p>
            <a:r>
              <a:rPr lang="de-DE">
                <a:latin typeface="Arial" charset="0"/>
                <a:ea typeface="ＭＳ Ｐゴシック"/>
                <a:cs typeface="Arial" charset="0"/>
              </a:rPr>
              <a:t>HWR, 11.12.2012</a:t>
            </a:r>
          </a:p>
        </p:txBody>
      </p:sp>
      <p:sp>
        <p:nvSpPr>
          <p:cNvPr id="20485" name="Fußzeilenplatzhalter 1"/>
          <p:cNvSpPr>
            <a:spLocks noGrp="1"/>
          </p:cNvSpPr>
          <p:nvPr>
            <p:ph type="ftr" sz="quarter" idx="23"/>
          </p:nvPr>
        </p:nvSpPr>
        <p:spPr bwMode="auto">
          <a:noFill/>
          <a:ln>
            <a:miter lim="800000"/>
            <a:headEnd/>
            <a:tailEnd/>
          </a:ln>
        </p:spPr>
        <p:txBody>
          <a:bodyPr/>
          <a:lstStyle/>
          <a:p>
            <a:r>
              <a:rPr lang="de-DE">
                <a:latin typeface="Arial" charset="0"/>
                <a:ea typeface="ＭＳ Ｐゴシック"/>
                <a:cs typeface="Arial" charset="0"/>
              </a:rPr>
              <a:t>Die Förderverfahren der DFG / Volker Kreutzer</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FH Frankfurt 101104">
  <a:themeElements>
    <a:clrScheme name="DFG Blau">
      <a:dk1>
        <a:sysClr val="windowText" lastClr="000000"/>
      </a:dk1>
      <a:lt1>
        <a:sysClr val="window" lastClr="FFFFFF"/>
      </a:lt1>
      <a:dk2>
        <a:srgbClr val="00519E"/>
      </a:dk2>
      <a:lt2>
        <a:srgbClr val="EEECE1"/>
      </a:lt2>
      <a:accent1>
        <a:srgbClr val="96C7E8"/>
      </a:accent1>
      <a:accent2>
        <a:srgbClr val="6DA5D5"/>
      </a:accent2>
      <a:accent3>
        <a:srgbClr val="3F85C1"/>
      </a:accent3>
      <a:accent4>
        <a:srgbClr val="0069AF"/>
      </a:accent4>
      <a:accent5>
        <a:srgbClr val="B5123E"/>
      </a:accent5>
      <a:accent6>
        <a:srgbClr val="646567"/>
      </a:accent6>
      <a:hlink>
        <a:srgbClr val="0000FF"/>
      </a:hlink>
      <a:folHlink>
        <a:srgbClr val="800080"/>
      </a:folHlink>
    </a:clrScheme>
    <a:fontScheme name="Office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38100">
          <a:solidFill>
            <a:schemeClr val="accent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err="1" smtClean="0"/>
        </a:defPPr>
      </a:lstStyle>
    </a:tx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FH Frankfurt 101104</Template>
  <TotalTime>0</TotalTime>
  <Words>1481</Words>
  <Application>Microsoft Office PowerPoint</Application>
  <PresentationFormat>Bildschirmpräsentation (4:3)</PresentationFormat>
  <Paragraphs>481</Paragraphs>
  <Slides>32</Slides>
  <Notes>7</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32</vt:i4>
      </vt:variant>
    </vt:vector>
  </HeadingPairs>
  <TitlesOfParts>
    <vt:vector size="40" baseType="lpstr">
      <vt:lpstr>ＭＳ Ｐゴシック</vt:lpstr>
      <vt:lpstr>Arial</vt:lpstr>
      <vt:lpstr>Calibri</vt:lpstr>
      <vt:lpstr>Times New Roman</vt:lpstr>
      <vt:lpstr>Verdana</vt:lpstr>
      <vt:lpstr>Wingdings</vt:lpstr>
      <vt:lpstr>Wingdings 3</vt:lpstr>
      <vt:lpstr>FH Frankfurt 101104</vt:lpstr>
      <vt:lpstr>Die Förderverfahren der DFG</vt:lpstr>
      <vt:lpstr>Überblick</vt:lpstr>
      <vt:lpstr> Struktur</vt:lpstr>
      <vt:lpstr>Struktur</vt:lpstr>
      <vt:lpstr>Überblick</vt:lpstr>
      <vt:lpstr>Förderhandeln Jahresbezogene Bewilligungen für laufende Projekte je Programm 2011 (in Mio. € und %)</vt:lpstr>
      <vt:lpstr>Förderhandeln</vt:lpstr>
      <vt:lpstr>Förderhandeln</vt:lpstr>
      <vt:lpstr>Förderhandeln</vt:lpstr>
      <vt:lpstr>Überblick</vt:lpstr>
      <vt:lpstr>Übersicht</vt:lpstr>
      <vt:lpstr>Forschungsprojekte</vt:lpstr>
      <vt:lpstr>Forschungsprojekte</vt:lpstr>
      <vt:lpstr>Forschungsprojekte</vt:lpstr>
      <vt:lpstr>Forschungsprojekte</vt:lpstr>
      <vt:lpstr>Forschungsprojekte</vt:lpstr>
      <vt:lpstr>Forschungsprojekte</vt:lpstr>
      <vt:lpstr>Forschungsprojekte</vt:lpstr>
      <vt:lpstr>Forschungsprojekte</vt:lpstr>
      <vt:lpstr>Forschungsprojekte</vt:lpstr>
      <vt:lpstr>Forschungsprojekte</vt:lpstr>
      <vt:lpstr>Überblick</vt:lpstr>
      <vt:lpstr>Forschungsprojekte</vt:lpstr>
      <vt:lpstr>Sachbeihilfe/Forschungsprojekte</vt:lpstr>
      <vt:lpstr>Forschungsprojekte</vt:lpstr>
      <vt:lpstr>Überblick</vt:lpstr>
      <vt:lpstr>Ablauf des Entscheidungsprozesses</vt:lpstr>
      <vt:lpstr>Entscheidungsprozess</vt:lpstr>
      <vt:lpstr>Entscheidungsprozess</vt:lpstr>
      <vt:lpstr>Überblick</vt:lpstr>
      <vt:lpstr>Forschungsgroßgeräte</vt:lpstr>
      <vt:lpstr>PowerPoint-Präsentation</vt:lpstr>
    </vt:vector>
  </TitlesOfParts>
  <Company>DFG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Die Förderverfahren der DFG</dc:title>
  <dc:creator>gemein</dc:creator>
  <dc:description>www.dfg.de</dc:description>
  <cp:lastModifiedBy>Luong, Mimosa</cp:lastModifiedBy>
  <cp:revision>85</cp:revision>
  <cp:lastPrinted>2012-11-23T14:45:03Z</cp:lastPrinted>
  <dcterms:created xsi:type="dcterms:W3CDTF">2010-11-03T10:44:36Z</dcterms:created>
  <dcterms:modified xsi:type="dcterms:W3CDTF">2018-09-06T10:44:22Z</dcterms:modified>
</cp:coreProperties>
</file>