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364" r:id="rId2"/>
    <p:sldId id="365" r:id="rId3"/>
    <p:sldId id="366" r:id="rId4"/>
    <p:sldId id="367" r:id="rId5"/>
    <p:sldId id="371" r:id="rId6"/>
    <p:sldId id="368" r:id="rId7"/>
    <p:sldId id="370" r:id="rId8"/>
    <p:sldId id="373" r:id="rId9"/>
    <p:sldId id="377" r:id="rId10"/>
    <p:sldId id="375" r:id="rId11"/>
    <p:sldId id="374" r:id="rId12"/>
    <p:sldId id="376" r:id="rId13"/>
    <p:sldId id="372" r:id="rId14"/>
    <p:sldId id="369" r:id="rId15"/>
    <p:sldId id="378" r:id="rId1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orient="horz" pos="1253">
          <p15:clr>
            <a:srgbClr val="A4A3A4"/>
          </p15:clr>
        </p15:guide>
        <p15:guide id="3" orient="horz" pos="482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orient="horz" pos="777">
          <p15:clr>
            <a:srgbClr val="A4A3A4"/>
          </p15:clr>
        </p15:guide>
        <p15:guide id="6" orient="horz" pos="1366">
          <p15:clr>
            <a:srgbClr val="A4A3A4"/>
          </p15:clr>
        </p15:guide>
        <p15:guide id="7" pos="499">
          <p15:clr>
            <a:srgbClr val="A4A3A4"/>
          </p15:clr>
        </p15:guide>
        <p15:guide id="8" pos="3787">
          <p15:clr>
            <a:srgbClr val="A4A3A4"/>
          </p15:clr>
        </p15:guide>
        <p15:guide id="9" pos="4694">
          <p15:clr>
            <a:srgbClr val="A4A3A4"/>
          </p15:clr>
        </p15:guide>
        <p15:guide id="10" pos="5375">
          <p15:clr>
            <a:srgbClr val="A4A3A4"/>
          </p15:clr>
        </p15:guide>
        <p15:guide id="11" pos="385">
          <p15:clr>
            <a:srgbClr val="A4A3A4"/>
          </p15:clr>
        </p15:guide>
        <p15:guide id="12" pos="54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uer, Silke" initials="B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C2F"/>
    <a:srgbClr val="B4B4B4"/>
    <a:srgbClr val="6F6F6F"/>
    <a:srgbClr val="C8C8C8"/>
    <a:srgbClr val="661326"/>
    <a:srgbClr val="AAAAAA"/>
    <a:srgbClr val="A0A0A0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8757" autoAdjust="0"/>
  </p:normalViewPr>
  <p:slideViewPr>
    <p:cSldViewPr snapToObjects="1" showGuides="1">
      <p:cViewPr varScale="1">
        <p:scale>
          <a:sx n="70" d="100"/>
          <a:sy n="70" d="100"/>
        </p:scale>
        <p:origin x="1326" y="54"/>
      </p:cViewPr>
      <p:guideLst>
        <p:guide orient="horz" pos="1026"/>
        <p:guide orient="horz" pos="1253"/>
        <p:guide orient="horz" pos="482"/>
        <p:guide orient="horz" pos="3748"/>
        <p:guide orient="horz" pos="777"/>
        <p:guide orient="horz" pos="1366"/>
        <p:guide pos="499"/>
        <p:guide pos="3787"/>
        <p:guide pos="4694"/>
        <p:guide pos="5375"/>
        <p:guide pos="385"/>
        <p:guide pos="54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60" d="100"/>
          <a:sy n="60" d="100"/>
        </p:scale>
        <p:origin x="-3221" y="-72"/>
      </p:cViewPr>
      <p:guideLst>
        <p:guide orient="horz" pos="3225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t" anchorCtr="0" compatLnSpc="1">
            <a:prstTxWarp prst="textNoShape">
              <a:avLst/>
            </a:prstTxWarp>
          </a:bodyPr>
          <a:lstStyle>
            <a:lvl1pPr defTabSz="947744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08" y="4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t" anchorCtr="0" compatLnSpc="1">
            <a:prstTxWarp prst="textNoShape">
              <a:avLst/>
            </a:prstTxWarp>
          </a:bodyPr>
          <a:lstStyle>
            <a:lvl1pPr algn="r" defTabSz="947744">
              <a:defRPr sz="1200"/>
            </a:lvl1pPr>
          </a:lstStyle>
          <a:p>
            <a:pPr>
              <a:defRPr/>
            </a:pPr>
            <a:fld id="{68F3F13F-2965-46BB-87D5-5405137A5E99}" type="datetime4">
              <a:rPr lang="en-GB"/>
              <a:pPr>
                <a:defRPr/>
              </a:pPr>
              <a:t>01 March 2020</a:t>
            </a:fld>
            <a:endParaRPr lang="de-DE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41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b" anchorCtr="0" compatLnSpc="1">
            <a:prstTxWarp prst="textNoShape">
              <a:avLst/>
            </a:prstTxWarp>
          </a:bodyPr>
          <a:lstStyle>
            <a:lvl1pPr defTabSz="947744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08" y="9721241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b" anchorCtr="0" compatLnSpc="1">
            <a:prstTxWarp prst="textNoShape">
              <a:avLst/>
            </a:prstTxWarp>
          </a:bodyPr>
          <a:lstStyle>
            <a:lvl1pPr algn="r" defTabSz="947744">
              <a:defRPr sz="1200"/>
            </a:lvl1pPr>
          </a:lstStyle>
          <a:p>
            <a:pPr>
              <a:defRPr/>
            </a:pPr>
            <a:fld id="{9B5F8E4C-84E1-432B-8388-117008B408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6436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t" anchorCtr="0" compatLnSpc="1">
            <a:prstTxWarp prst="textNoShape">
              <a:avLst/>
            </a:prstTxWarp>
          </a:bodyPr>
          <a:lstStyle>
            <a:lvl1pPr defTabSz="947744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8" y="4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t" anchorCtr="0" compatLnSpc="1">
            <a:prstTxWarp prst="textNoShape">
              <a:avLst/>
            </a:prstTxWarp>
          </a:bodyPr>
          <a:lstStyle>
            <a:lvl1pPr algn="r" defTabSz="947744">
              <a:defRPr sz="1200"/>
            </a:lvl1pPr>
          </a:lstStyle>
          <a:p>
            <a:pPr>
              <a:defRPr/>
            </a:pPr>
            <a:fld id="{51B61D9A-D37B-4477-81D1-6CD0BE19CA49}" type="datetime4">
              <a:rPr lang="en-GB"/>
              <a:pPr>
                <a:defRPr/>
              </a:pPr>
              <a:t>01 March 2020</a:t>
            </a:fld>
            <a:endParaRPr lang="de-DE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5175"/>
            <a:ext cx="512127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2" y="4862267"/>
            <a:ext cx="5680103" cy="460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41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b" anchorCtr="0" compatLnSpc="1">
            <a:prstTxWarp prst="textNoShape">
              <a:avLst/>
            </a:prstTxWarp>
          </a:bodyPr>
          <a:lstStyle>
            <a:lvl1pPr defTabSz="947744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8" y="9721241"/>
            <a:ext cx="307713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5" tIns="47362" rIns="94725" bIns="47362" numCol="1" anchor="b" anchorCtr="0" compatLnSpc="1">
            <a:prstTxWarp prst="textNoShape">
              <a:avLst/>
            </a:prstTxWarp>
          </a:bodyPr>
          <a:lstStyle>
            <a:lvl1pPr algn="r" defTabSz="947744">
              <a:defRPr sz="1200"/>
            </a:lvl1pPr>
          </a:lstStyle>
          <a:p>
            <a:pPr>
              <a:defRPr/>
            </a:pPr>
            <a:fld id="{F8DB70EF-6C05-447D-A68F-B0EC2E41E33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0093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187" y="2708275"/>
            <a:ext cx="7921625" cy="288096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4800">
                <a:solidFill>
                  <a:srgbClr val="D50C2F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595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96863"/>
            <a:ext cx="2212975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bIns="10800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792163" y="6308725"/>
            <a:ext cx="107429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4. Dezember 2013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43608" y="6308725"/>
            <a:ext cx="745282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8712200" y="6308725"/>
            <a:ext cx="21628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471E9-2CD9-41EE-B2C1-A1B64E405F7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1882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1"/>
          <p:cNvSpPr>
            <a:spLocks noGrp="1"/>
          </p:cNvSpPr>
          <p:nvPr>
            <p:ph type="body" idx="1"/>
          </p:nvPr>
        </p:nvSpPr>
        <p:spPr bwMode="auto">
          <a:xfrm>
            <a:off x="792163" y="1989138"/>
            <a:ext cx="6659562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7" name="Titelplatzhalter 2"/>
          <p:cNvSpPr>
            <a:spLocks noGrp="1"/>
          </p:cNvSpPr>
          <p:nvPr>
            <p:ph type="title"/>
          </p:nvPr>
        </p:nvSpPr>
        <p:spPr bwMode="auto">
          <a:xfrm>
            <a:off x="792163" y="395288"/>
            <a:ext cx="52197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92163" y="6308725"/>
            <a:ext cx="1798637" cy="365125"/>
          </a:xfrm>
          <a:prstGeom prst="rect">
            <a:avLst/>
          </a:prstGeom>
        </p:spPr>
        <p:txBody>
          <a:bodyPr vert="horz" lIns="0" tIns="72000" rIns="0" bIns="0" rtlCol="0" anchor="t" anchorCtr="0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4. Dezember 2013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3124200" y="6308725"/>
            <a:ext cx="2895600" cy="365125"/>
          </a:xfrm>
          <a:prstGeom prst="rect">
            <a:avLst/>
          </a:prstGeom>
        </p:spPr>
        <p:txBody>
          <a:bodyPr vert="horz" lIns="0" tIns="72000" rIns="0" bIns="0" rtlCol="0" anchor="t" anchorCtr="0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6553200" y="6308725"/>
            <a:ext cx="2159000" cy="365125"/>
          </a:xfrm>
          <a:prstGeom prst="rect">
            <a:avLst/>
          </a:prstGeom>
        </p:spPr>
        <p:txBody>
          <a:bodyPr vert="horz" lIns="0" tIns="72000" rIns="0" bIns="0" rtlCol="0" anchor="t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EAEE6D-6689-4C12-A6B0-A66050EC91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7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D50C2F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D50C2F"/>
          </a:solidFill>
          <a:latin typeface="Arial" charset="0"/>
          <a:cs typeface="Arial" charset="0"/>
        </a:defRPr>
      </a:lvl9pPr>
    </p:titleStyle>
    <p:bodyStyle>
      <a:lvl1pPr marL="179388" indent="-179388" algn="l" rtl="0" eaLnBrk="0" fontAlgn="base" hangingPunct="0">
        <a:lnSpc>
          <a:spcPct val="110000"/>
        </a:lnSpc>
        <a:spcBef>
          <a:spcPct val="0"/>
        </a:spcBef>
        <a:spcAft>
          <a:spcPts val="900"/>
        </a:spcAft>
        <a:buClr>
          <a:srgbClr val="6F6F6F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58775" indent="-179388" algn="l" rtl="0" eaLnBrk="0" fontAlgn="base" hangingPunct="0">
        <a:lnSpc>
          <a:spcPct val="110000"/>
        </a:lnSpc>
        <a:spcBef>
          <a:spcPct val="0"/>
        </a:spcBef>
        <a:spcAft>
          <a:spcPts val="900"/>
        </a:spcAft>
        <a:buClr>
          <a:srgbClr val="6F6F6F"/>
        </a:buClr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39750" indent="-179388" algn="l" rtl="0" eaLnBrk="0" fontAlgn="base" hangingPunct="0">
        <a:lnSpc>
          <a:spcPct val="110000"/>
        </a:lnSpc>
        <a:spcBef>
          <a:spcPct val="0"/>
        </a:spcBef>
        <a:spcAft>
          <a:spcPts val="900"/>
        </a:spcAft>
        <a:buClr>
          <a:srgbClr val="6F6F6F"/>
        </a:buClr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39750" indent="-179388" algn="l" rtl="0" eaLnBrk="0" fontAlgn="base" hangingPunct="0">
        <a:lnSpc>
          <a:spcPct val="110000"/>
        </a:lnSpc>
        <a:spcBef>
          <a:spcPct val="0"/>
        </a:spcBef>
        <a:spcAft>
          <a:spcPts val="900"/>
        </a:spcAft>
        <a:buClr>
          <a:srgbClr val="6F6F6F"/>
        </a:buClr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39750" indent="-179388" algn="l" rtl="0" eaLnBrk="0" fontAlgn="base" hangingPunct="0">
        <a:lnSpc>
          <a:spcPct val="110000"/>
        </a:lnSpc>
        <a:spcBef>
          <a:spcPct val="0"/>
        </a:spcBef>
        <a:spcAft>
          <a:spcPts val="900"/>
        </a:spcAft>
        <a:buClr>
          <a:srgbClr val="6F6F6F"/>
        </a:buClr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3" y="395289"/>
            <a:ext cx="5219700" cy="5854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749425"/>
            <a:ext cx="7776281" cy="4200525"/>
          </a:xfrm>
        </p:spPr>
        <p:txBody>
          <a:bodyPr/>
          <a:lstStyle/>
          <a:p>
            <a:pPr marL="0" indent="0" algn="r">
              <a:buNone/>
            </a:pPr>
            <a:r>
              <a:rPr lang="de-DE" sz="2400" b="1" dirty="0" smtClean="0">
                <a:solidFill>
                  <a:schemeClr val="tx2"/>
                </a:solidFill>
              </a:rPr>
              <a:t>Kann das Sicherheitsgefühl der Bevölkerung polizeiliche Maßnahmen legitimieren ?</a:t>
            </a:r>
          </a:p>
          <a:p>
            <a:pPr marL="0" indent="0" algn="r">
              <a:buNone/>
            </a:pPr>
            <a:endParaRPr lang="de-DE" dirty="0" smtClean="0"/>
          </a:p>
          <a:p>
            <a:pPr marL="0" indent="0" algn="r">
              <a:buNone/>
            </a:pPr>
            <a:endParaRPr lang="de-DE" dirty="0" smtClean="0"/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endParaRPr lang="de-DE" dirty="0" smtClean="0"/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 smtClean="0"/>
              <a:t>38. Zukunftsforum öffentliche Sicherheit</a:t>
            </a:r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 smtClean="0"/>
              <a:t>“Sicherheitswahrnehmung in der Gesellschaft”</a:t>
            </a:r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 smtClean="0"/>
              <a:t> 2. März 2020 </a:t>
            </a:r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endParaRPr lang="de-DE" dirty="0" smtClean="0"/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 smtClean="0"/>
              <a:t>Prof. Dr. jur. Clemens Arzt</a:t>
            </a:r>
          </a:p>
          <a:p>
            <a:pPr marL="0" indent="0" algn="r">
              <a:lnSpc>
                <a:spcPct val="100000"/>
              </a:lnSpc>
              <a:spcAft>
                <a:spcPts val="0"/>
              </a:spcAft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"/>
          <a:stretch/>
        </p:blipFill>
        <p:spPr bwMode="auto">
          <a:xfrm>
            <a:off x="286163" y="114485"/>
            <a:ext cx="5735320" cy="9232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81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1"/>
            <a:ext cx="7452246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Sicherheitsgefühl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und Grundrechtseingriff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Grundrechte </a:t>
            </a:r>
            <a:r>
              <a:rPr lang="de-DE" sz="2000" b="1" dirty="0" smtClean="0">
                <a:latin typeface="Arial" charset="0"/>
                <a:cs typeface="Arial" charset="0"/>
              </a:rPr>
              <a:t>sind </a:t>
            </a:r>
            <a:r>
              <a:rPr lang="de-DE" sz="2000" b="1" dirty="0">
                <a:latin typeface="Arial" charset="0"/>
                <a:cs typeface="Arial" charset="0"/>
              </a:rPr>
              <a:t>Abwehrrechte gegen staatliche </a:t>
            </a:r>
            <a:r>
              <a:rPr lang="de-DE" sz="2000" b="1" dirty="0" smtClean="0">
                <a:latin typeface="Arial" charset="0"/>
                <a:cs typeface="Arial" charset="0"/>
              </a:rPr>
              <a:t>Eingriffe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Polizeiliche Eingriffe ohne Gefahr: </a:t>
            </a:r>
            <a:endParaRPr lang="de-DE" sz="20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Durchbrechung des Anspruchs </a:t>
            </a:r>
            <a:r>
              <a:rPr lang="de-DE" sz="2000" b="1" dirty="0" smtClean="0">
                <a:latin typeface="Arial" charset="0"/>
                <a:cs typeface="Arial" charset="0"/>
              </a:rPr>
              <a:t>der </a:t>
            </a:r>
            <a:r>
              <a:rPr lang="de-DE" sz="2000" b="1" dirty="0" smtClean="0">
                <a:latin typeface="Arial" charset="0"/>
                <a:cs typeface="Arial" charset="0"/>
              </a:rPr>
              <a:t>Bürger*innen, </a:t>
            </a:r>
            <a:r>
              <a:rPr lang="de-DE" sz="2000" b="1" dirty="0" smtClean="0">
                <a:latin typeface="Arial" charset="0"/>
                <a:cs typeface="Arial" charset="0"/>
              </a:rPr>
              <a:t>nur für eigenes Handeln in Anspruch genommen zu werden </a:t>
            </a: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Abschreckungswirkung, nicht nur bei </a:t>
            </a:r>
            <a:r>
              <a:rPr lang="de-DE" sz="2000" b="1" dirty="0" smtClean="0">
                <a:latin typeface="Arial" charset="0"/>
                <a:cs typeface="Arial" charset="0"/>
              </a:rPr>
              <a:t>Versammlungen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Absenkung der Eingriffsschwelle aufgewogen durch realen Sicherheitsgewinn ?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Steigerung des Sicherheitsgefühl für wen ?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0"/>
            <a:ext cx="7560258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Corona, Hanau, Halle, Sommer 2015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….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German Angst (</a:t>
            </a:r>
            <a:r>
              <a:rPr lang="de-DE" sz="2000" b="1" i="1" dirty="0" smtClean="0">
                <a:latin typeface="Arial" charset="0"/>
                <a:cs typeface="Arial" charset="0"/>
              </a:rPr>
              <a:t>Feltes</a:t>
            </a:r>
            <a:r>
              <a:rPr lang="de-DE" sz="2000" b="1" dirty="0" smtClean="0">
                <a:latin typeface="Arial" charset="0"/>
                <a:cs typeface="Arial" charset="0"/>
              </a:rPr>
              <a:t>): Globalisierung, Migration, sozialer Abstieg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Sicherheitsgefühl</a:t>
            </a:r>
            <a:r>
              <a:rPr lang="de-DE" sz="2000" b="1" dirty="0" smtClean="0">
                <a:latin typeface="Arial" charset="0"/>
                <a:cs typeface="Arial" charset="0"/>
              </a:rPr>
              <a:t> der einen </a:t>
            </a:r>
            <a:r>
              <a:rPr lang="de-DE" sz="2000" b="1" dirty="0" smtClean="0">
                <a:latin typeface="Arial" charset="0"/>
                <a:cs typeface="Arial" charset="0"/>
              </a:rPr>
              <a:t>= </a:t>
            </a:r>
            <a:r>
              <a:rPr lang="de-DE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Grundrechtseingriff</a:t>
            </a:r>
            <a:r>
              <a:rPr lang="de-DE" sz="2000" b="1" dirty="0" smtClean="0">
                <a:latin typeface="Arial" charset="0"/>
                <a:cs typeface="Arial" charset="0"/>
              </a:rPr>
              <a:t> für die anderen (kritisch BVerfG 2018 zur Kennzeichenerkennung)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Neue Befugnisse zielen </a:t>
            </a:r>
            <a:r>
              <a:rPr lang="de-DE" sz="2000" b="1" dirty="0" smtClean="0">
                <a:latin typeface="Arial" charset="0"/>
                <a:cs typeface="Arial" charset="0"/>
              </a:rPr>
              <a:t>nicht selten auf </a:t>
            </a:r>
            <a:r>
              <a:rPr lang="de-DE" sz="2000" b="1" dirty="0" smtClean="0">
                <a:latin typeface="Arial" charset="0"/>
                <a:cs typeface="Arial" charset="0"/>
              </a:rPr>
              <a:t>Gefühle statt Fakten, zB:</a:t>
            </a:r>
          </a:p>
          <a:p>
            <a:pPr marL="466725" lvl="4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Videoüberwachung (Prävention ?)</a:t>
            </a:r>
          </a:p>
          <a:p>
            <a:pPr marL="466725" lvl="4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Identitätsfeststellung </a:t>
            </a:r>
            <a:r>
              <a:rPr lang="de-DE" sz="1800" b="1" dirty="0" smtClean="0">
                <a:latin typeface="Arial" charset="0"/>
                <a:cs typeface="Arial" charset="0"/>
              </a:rPr>
              <a:t>bei Personen, die „ausländisch aussehen“</a:t>
            </a:r>
          </a:p>
          <a:p>
            <a:pPr marL="466725" lvl="4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Faktische Abschaffung des Schengen Raums durch Deutschland</a:t>
            </a:r>
          </a:p>
          <a:p>
            <a:pPr marL="466725" lvl="4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Asylbewerber*innen auf Corona Virus testen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1"/>
            <a:ext cx="7452246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Sicherheitsgefühl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und gesetzgeberisches Handeln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Gesetzgebung versucht vielfältig, Unsicherheitsgefühlen durch Gesetz entgegenzutreten, zB: </a:t>
            </a: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Strafrecht</a:t>
            </a: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Versammlungsrecht</a:t>
            </a: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Vereinsrecht</a:t>
            </a:r>
            <a:r>
              <a:rPr lang="de-DE" sz="1600" b="1" dirty="0" smtClean="0">
                <a:latin typeface="Arial" charset="0"/>
                <a:cs typeface="Arial" charset="0"/>
              </a:rPr>
              <a:t/>
            </a:r>
            <a:br>
              <a:rPr lang="de-DE" sz="1600" b="1" dirty="0" smtClean="0">
                <a:latin typeface="Arial" charset="0"/>
                <a:cs typeface="Arial" charset="0"/>
              </a:rPr>
            </a:br>
            <a:endParaRPr lang="de-DE" sz="16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„Sicherheitsgefühl“ als gesetzlich geschütztes Gut </a:t>
            </a:r>
            <a:r>
              <a:rPr lang="de-DE" sz="2000" b="1" dirty="0" smtClean="0">
                <a:latin typeface="Arial" charset="0"/>
                <a:cs typeface="Arial" charset="0"/>
              </a:rPr>
              <a:t>ließe </a:t>
            </a:r>
            <a:r>
              <a:rPr lang="de-DE" sz="2000" b="1" dirty="0" smtClean="0">
                <a:latin typeface="Arial" charset="0"/>
                <a:cs typeface="Arial" charset="0"/>
              </a:rPr>
              <a:t>subjektive Wertungen durch Polizei zu und ist als Tatbestand nicht hinreichend bestimmt 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Anders: Öffentliche Sicherheit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3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052736"/>
            <a:ext cx="7596262" cy="4897214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Tendenzen in der neueren Gesetzgebung 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Symbolische Gesetzgebung: „Staat schützt seine Bürger*innen“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Keine evidenzbasierte Gesetzgebung mit unabhängiger Evaluation neuer Maßnahmen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„Sicherheitsrecht“ löst verfassungsrechtlich klare Trennung in Gefahrenabwehr/Strafverfolgung und </a:t>
            </a:r>
            <a:r>
              <a:rPr lang="de-DE" sz="2000" b="1" dirty="0" smtClean="0">
                <a:latin typeface="Arial" charset="0"/>
                <a:cs typeface="Arial" charset="0"/>
              </a:rPr>
              <a:t>Nachrichtendienste </a:t>
            </a:r>
            <a:r>
              <a:rPr lang="de-DE" sz="2000" b="1" dirty="0" smtClean="0">
                <a:latin typeface="Arial" charset="0"/>
                <a:cs typeface="Arial" charset="0"/>
              </a:rPr>
              <a:t>immer weiter auf</a:t>
            </a:r>
            <a:endParaRPr lang="de-DE" sz="20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Stetige Ausweitung von Eingriffsbefugnissen in PolG, StPO und Geheimdienstrecht seit RAF und 9/11 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Risikovorsorge statt Gefahrenabwehr und </a:t>
            </a:r>
            <a:r>
              <a:rPr lang="de-DE" sz="2000" b="1" dirty="0" smtClean="0">
                <a:latin typeface="Arial" charset="0"/>
                <a:cs typeface="Arial" charset="0"/>
              </a:rPr>
              <a:t>Strafverfolgung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Zunehmende </a:t>
            </a:r>
            <a:r>
              <a:rPr lang="de-DE" sz="2000" b="1" dirty="0">
                <a:latin typeface="Arial" charset="0"/>
                <a:cs typeface="Arial" charset="0"/>
              </a:rPr>
              <a:t>Verschiebung von </a:t>
            </a:r>
            <a:r>
              <a:rPr lang="de-DE" sz="2000" b="1" i="1" dirty="0">
                <a:latin typeface="Arial" charset="0"/>
                <a:cs typeface="Arial" charset="0"/>
              </a:rPr>
              <a:t>Rule of Law </a:t>
            </a:r>
            <a:r>
              <a:rPr lang="de-DE" sz="2000" b="1" dirty="0">
                <a:latin typeface="Arial" charset="0"/>
                <a:cs typeface="Arial" charset="0"/>
              </a:rPr>
              <a:t>zu </a:t>
            </a:r>
            <a:r>
              <a:rPr lang="de-DE" sz="2000" b="1" i="1" dirty="0">
                <a:latin typeface="Arial" charset="0"/>
                <a:cs typeface="Arial" charset="0"/>
              </a:rPr>
              <a:t>Rule by Law</a:t>
            </a:r>
            <a:r>
              <a:rPr lang="de-DE" sz="2000" b="1" dirty="0">
                <a:latin typeface="Arial" charset="0"/>
                <a:cs typeface="Arial" charset="0"/>
              </a:rPr>
              <a:t>: „mit der ganzen Härte des Rechtsstaats“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266701" indent="-176213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800" dirty="0" smtClean="0">
              <a:latin typeface="Arial" charset="0"/>
              <a:cs typeface="Arial" charset="0"/>
            </a:endParaRPr>
          </a:p>
          <a:p>
            <a:pPr marL="450850" lvl="4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dirty="0" smtClean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1"/>
            <a:ext cx="7452246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Sicherheitsgefühl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und </a:t>
            </a: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p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olizeiliches Handeln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Kriminalitätsentwicklung zeigt tendenziell „nach unten“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Sicherheit ist mehr als Polizei: Urbane Räume, Soziales, Familien, Unterstützung von Migrant*innen  </a:t>
            </a:r>
            <a:r>
              <a:rPr lang="de-DE" sz="2000" b="1" dirty="0" smtClean="0">
                <a:latin typeface="Arial" charset="0"/>
                <a:cs typeface="Arial" charset="0"/>
              </a:rPr>
              <a:t>….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Vertrauen in staatliches Handeln und Polizei </a:t>
            </a:r>
            <a:r>
              <a:rPr lang="de-DE" sz="2000" b="1" dirty="0" smtClean="0">
                <a:latin typeface="Arial" charset="0"/>
                <a:cs typeface="Arial" charset="0"/>
              </a:rPr>
              <a:t>wichtig:</a:t>
            </a:r>
            <a:endParaRPr lang="de-DE" sz="2000" b="1" dirty="0">
              <a:latin typeface="Arial" charset="0"/>
              <a:cs typeface="Arial" charset="0"/>
            </a:endParaRP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Polizei muss Sicherheitsgefühl ernst nehmen</a:t>
            </a:r>
            <a:endParaRPr lang="de-DE" sz="1800" b="1" dirty="0">
              <a:latin typeface="Arial" charset="0"/>
              <a:cs typeface="Arial" charset="0"/>
            </a:endParaRP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Sichtbare Präsenz, Aufklärung, Ansprechbarkeit, technische Kompetenzen ….</a:t>
            </a: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Eingriffsfreies </a:t>
            </a:r>
            <a:r>
              <a:rPr lang="de-DE" sz="1800" b="1" dirty="0" smtClean="0">
                <a:latin typeface="Arial" charset="0"/>
                <a:cs typeface="Arial" charset="0"/>
              </a:rPr>
              <a:t>Handeln kann das Sicherheitsgefühl stärken</a:t>
            </a:r>
          </a:p>
          <a:p>
            <a:pPr marL="466725" lvl="2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1800" b="1" dirty="0" smtClean="0">
                <a:latin typeface="Arial" charset="0"/>
                <a:cs typeface="Arial" charset="0"/>
              </a:rPr>
              <a:t>Grundrechteingriffe nur auf gesetzlicher Grundlage</a:t>
            </a:r>
            <a:endParaRPr lang="de-DE" sz="18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1"/>
            <a:ext cx="7452246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2400" b="1" u="sng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lvl="1" indent="0" algn="ct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Danke für Ihre Geduld !</a:t>
            </a:r>
          </a:p>
          <a:p>
            <a:pPr marL="0" lvl="1" indent="0" algn="ct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1" indent="0" algn="ct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Zeit für Fragen und Kritik </a:t>
            </a:r>
            <a:endParaRPr lang="de-DE" sz="2000" b="1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 algn="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 algn="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b="1" dirty="0">
              <a:latin typeface="Arial" charset="0"/>
              <a:cs typeface="Arial" charset="0"/>
            </a:endParaRPr>
          </a:p>
          <a:p>
            <a:pPr marL="0" lvl="1" indent="0" algn="r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clemens.arzt@hwr-berlin.de</a:t>
            </a: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592796"/>
            <a:ext cx="7380237" cy="4357154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Polizeiliche Aufgaben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Verfolgung von Straftaten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Abwehr von Gefahren für die öffentliche Sicherheit 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>(oder Ordnung)</a:t>
            </a:r>
            <a:endParaRPr lang="de-DE" sz="20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Vorbereitung für Hilfeleistung und Handeln </a:t>
            </a:r>
            <a:r>
              <a:rPr lang="de-DE" sz="2000" b="1" dirty="0">
                <a:latin typeface="Arial" charset="0"/>
                <a:cs typeface="Arial" charset="0"/>
              </a:rPr>
              <a:t>in </a:t>
            </a:r>
            <a:r>
              <a:rPr lang="de-DE" sz="2000" b="1" dirty="0" smtClean="0">
                <a:latin typeface="Arial" charset="0"/>
                <a:cs typeface="Arial" charset="0"/>
              </a:rPr>
              <a:t>Gefahrenfällen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Verhütung </a:t>
            </a:r>
            <a:r>
              <a:rPr lang="de-DE" sz="2000" b="1" dirty="0">
                <a:latin typeface="Arial" charset="0"/>
                <a:cs typeface="Arial" charset="0"/>
              </a:rPr>
              <a:t>von </a:t>
            </a:r>
            <a:r>
              <a:rPr lang="de-DE" sz="2000" b="1" dirty="0" smtClean="0">
                <a:latin typeface="Arial" charset="0"/>
                <a:cs typeface="Arial" charset="0"/>
              </a:rPr>
              <a:t>Straftaten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Abwehr „drohender Gefahren“ 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>(z.B. Bayern</a:t>
            </a:r>
            <a:r>
              <a:rPr lang="de-DE" sz="2000" b="1" dirty="0" smtClean="0">
                <a:latin typeface="Arial" charset="0"/>
                <a:cs typeface="Arial" charset="0"/>
              </a:rPr>
              <a:t>, BaWü: Abgrenzung unklar; vor BVerfG)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592796"/>
            <a:ext cx="7416241" cy="4357154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Polizeiliche Befugnisse in der Gefahrenabwehr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Gesetzgebung ist an die verfassungsmäßige Ordnung, vollziehende Gewalt und die Rechtsprechung an Gesetz und Recht gebunden (Art. 20 III GG)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Nicht jede „Maßnahme“ ist Grundrechtseingriff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Jeder polizeiliche 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Grundrechtseingriff</a:t>
            </a:r>
            <a:r>
              <a:rPr lang="de-DE" sz="2000" b="1" dirty="0" smtClean="0">
                <a:latin typeface="Arial" charset="0"/>
                <a:cs typeface="Arial" charset="0"/>
              </a:rPr>
              <a:t> bedarf der gesetzlichen Grundlage 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Gefahrenabwehr</a:t>
            </a:r>
            <a:r>
              <a:rPr lang="de-DE" sz="2000" b="1" dirty="0" smtClean="0">
                <a:latin typeface="Arial" charset="0"/>
                <a:cs typeface="Arial" charset="0"/>
              </a:rPr>
              <a:t>: „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konkrete Gefahr</a:t>
            </a:r>
            <a:r>
              <a:rPr lang="de-DE" sz="2000" b="1" dirty="0" smtClean="0">
                <a:latin typeface="Arial" charset="0"/>
                <a:cs typeface="Arial" charset="0"/>
              </a:rPr>
              <a:t>“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Verhütung von Straftaten: 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Tatsachen</a:t>
            </a:r>
            <a:r>
              <a:rPr lang="de-DE" sz="2000" b="1" dirty="0" smtClean="0">
                <a:latin typeface="Arial" charset="0"/>
                <a:cs typeface="Arial" charset="0"/>
              </a:rPr>
              <a:t> rechtfertigen Annahme von Straftaten an 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bestimmtem Ort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0"/>
            <a:ext cx="7416242" cy="4679925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Voraussetzungen polizeilichen Einschreitens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Konkrete </a:t>
            </a: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Gefahr</a:t>
            </a:r>
            <a:r>
              <a:rPr lang="de-DE" sz="2000" b="1" dirty="0">
                <a:latin typeface="Arial" charset="0"/>
                <a:cs typeface="Arial" charset="0"/>
              </a:rPr>
              <a:t/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>„</a:t>
            </a:r>
            <a:r>
              <a:rPr lang="de-DE" sz="2000" b="1" i="1" dirty="0" smtClean="0">
                <a:latin typeface="Arial" charset="0"/>
                <a:cs typeface="Arial" charset="0"/>
              </a:rPr>
              <a:t>Hinreichende </a:t>
            </a:r>
            <a:r>
              <a:rPr lang="de-DE" sz="2000" b="1" i="1" dirty="0" smtClean="0">
                <a:latin typeface="Arial" charset="0"/>
                <a:cs typeface="Arial" charset="0"/>
              </a:rPr>
              <a:t>Wahrscheinlichkeit eines Schadenseintritts </a:t>
            </a:r>
            <a:r>
              <a:rPr lang="de-DE" sz="2000" b="1" i="1" dirty="0" smtClean="0">
                <a:latin typeface="Arial" charset="0"/>
                <a:cs typeface="Arial" charset="0"/>
              </a:rPr>
              <a:t>für polizeiliches Schutzgut im Einzelfall </a:t>
            </a:r>
            <a:r>
              <a:rPr lang="de-DE" sz="2000" b="1" dirty="0" smtClean="0">
                <a:latin typeface="Arial" charset="0"/>
                <a:cs typeface="Arial" charset="0"/>
              </a:rPr>
              <a:t>… „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Maßnahmen nur gegen Gefahrenverursacher (grds.)</a:t>
            </a: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342900" lvl="1" indent="-34290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Verhütung von Straftaten</a:t>
            </a: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>„</a:t>
            </a:r>
            <a:r>
              <a:rPr lang="de-DE" sz="2000" b="1" i="1" dirty="0" smtClean="0">
                <a:latin typeface="Arial" charset="0"/>
                <a:cs typeface="Arial" charset="0"/>
              </a:rPr>
              <a:t>Tatsachen rechtfertigen die Annahme, dass dort Straftaten begangen werden“</a:t>
            </a:r>
          </a:p>
          <a:p>
            <a:pPr marL="342900" lvl="1" indent="-34290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Maßnahmen gegen Jedermensch (grds.)</a:t>
            </a:r>
          </a:p>
          <a:p>
            <a:pPr marL="342900" lvl="1" indent="-34290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Gesetzestreues Verhalten schützt nicht mehr vor polizeilichen Maßnahmen (IDF, Datenabgleich, Augenscheinnahme Fahrzeug, Durchsuchung Person) </a:t>
            </a: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90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0627" y="1628800"/>
            <a:ext cx="7529785" cy="4679925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Beispiel: Identitätsfeststellung am </a:t>
            </a: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gefährlichen Ort </a:t>
            </a:r>
            <a:endParaRPr lang="de-DE" sz="2400" b="1" u="sng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(Alle Länder)</a:t>
            </a:r>
            <a:r>
              <a:rPr lang="de-DE" sz="2000" b="1" dirty="0">
                <a:latin typeface="Arial" charset="0"/>
                <a:cs typeface="Arial" charset="0"/>
              </a:rPr>
              <a:t/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b="1" dirty="0">
                <a:latin typeface="Arial" charset="0"/>
                <a:cs typeface="Arial" charset="0"/>
              </a:rPr>
              <a:t/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dirty="0" smtClean="0">
                <a:latin typeface="Arial" charset="0"/>
                <a:cs typeface="Arial" charset="0"/>
              </a:rPr>
              <a:t>Die </a:t>
            </a:r>
            <a:r>
              <a:rPr lang="de-DE" sz="2000" dirty="0">
                <a:latin typeface="Arial" charset="0"/>
                <a:cs typeface="Arial" charset="0"/>
              </a:rPr>
              <a:t>Polizei kann ferner die Identität einer Person feststellen</a:t>
            </a:r>
            <a:r>
              <a:rPr lang="de-DE" sz="2000" dirty="0" smtClean="0">
                <a:latin typeface="Arial" charset="0"/>
                <a:cs typeface="Arial" charset="0"/>
              </a:rPr>
              <a:t>,</a:t>
            </a:r>
            <a:endParaRPr lang="de-DE" sz="2000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dirty="0">
                <a:latin typeface="Arial" charset="0"/>
                <a:cs typeface="Arial" charset="0"/>
              </a:rPr>
              <a:t> </a:t>
            </a:r>
            <a:r>
              <a:rPr lang="de-DE" sz="2000" dirty="0" smtClean="0">
                <a:latin typeface="Arial" charset="0"/>
                <a:cs typeface="Arial" charset="0"/>
              </a:rPr>
              <a:t>    1. wenn </a:t>
            </a:r>
            <a:r>
              <a:rPr lang="de-DE" sz="2000" dirty="0">
                <a:latin typeface="Arial" charset="0"/>
                <a:cs typeface="Arial" charset="0"/>
              </a:rPr>
              <a:t>die Person sich an einem Ort aufhält</a:t>
            </a:r>
            <a:r>
              <a:rPr lang="de-DE" sz="2000" dirty="0" smtClean="0">
                <a:latin typeface="Arial" charset="0"/>
                <a:cs typeface="Arial" charset="0"/>
              </a:rPr>
              <a:t>,</a:t>
            </a:r>
            <a:endParaRPr lang="de-DE" sz="2000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dirty="0">
                <a:latin typeface="Arial" charset="0"/>
                <a:cs typeface="Arial" charset="0"/>
              </a:rPr>
              <a:t>    </a:t>
            </a:r>
            <a:r>
              <a:rPr lang="de-DE" sz="2000" dirty="0" smtClean="0">
                <a:latin typeface="Arial" charset="0"/>
                <a:cs typeface="Arial" charset="0"/>
              </a:rPr>
              <a:t>  a) von </a:t>
            </a:r>
            <a:r>
              <a:rPr lang="de-DE" sz="2000" dirty="0">
                <a:latin typeface="Arial" charset="0"/>
                <a:cs typeface="Arial" charset="0"/>
              </a:rPr>
              <a:t>dem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cs typeface="Arial" charset="0"/>
              </a:rPr>
              <a:t>Tatsachen die Annahme rechtfertigen</a:t>
            </a:r>
            <a:r>
              <a:rPr lang="de-DE" sz="2000" dirty="0">
                <a:latin typeface="Arial" charset="0"/>
                <a:cs typeface="Arial" charset="0"/>
              </a:rPr>
              <a:t>, </a:t>
            </a:r>
            <a:r>
              <a:rPr lang="de-DE" sz="2000" dirty="0" smtClean="0">
                <a:latin typeface="Arial" charset="0"/>
                <a:cs typeface="Arial" charset="0"/>
              </a:rPr>
              <a:t>dass</a:t>
            </a:r>
            <a:endParaRPr lang="de-DE" sz="2000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dirty="0">
                <a:latin typeface="Arial" charset="0"/>
                <a:cs typeface="Arial" charset="0"/>
              </a:rPr>
              <a:t>    </a:t>
            </a:r>
            <a:r>
              <a:rPr lang="de-DE" sz="2000" dirty="0" smtClean="0">
                <a:latin typeface="Arial" charset="0"/>
                <a:cs typeface="Arial" charset="0"/>
              </a:rPr>
              <a:t>  aa) dort </a:t>
            </a:r>
            <a:r>
              <a:rPr lang="de-DE" sz="2000" dirty="0">
                <a:latin typeface="Arial" charset="0"/>
                <a:cs typeface="Arial" charset="0"/>
              </a:rPr>
              <a:t>Personen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cs typeface="Arial" charset="0"/>
              </a:rPr>
              <a:t>Straftaten von erheblicher </a:t>
            </a:r>
            <a:r>
              <a:rPr lang="de-DE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Bedeutung         </a:t>
            </a:r>
            <a:r>
              <a:rPr lang="de-DE" sz="2000" dirty="0" smtClean="0">
                <a:latin typeface="Arial" charset="0"/>
                <a:cs typeface="Arial" charset="0"/>
              </a:rPr>
              <a:t>	verabreden</a:t>
            </a:r>
            <a:r>
              <a:rPr lang="de-DE" sz="2000" dirty="0">
                <a:latin typeface="Arial" charset="0"/>
                <a:cs typeface="Arial" charset="0"/>
              </a:rPr>
              <a:t>, vorbereiten oder </a:t>
            </a:r>
            <a:r>
              <a:rPr lang="de-DE" sz="2000" dirty="0" smtClean="0">
                <a:latin typeface="Arial" charset="0"/>
                <a:cs typeface="Arial" charset="0"/>
              </a:rPr>
              <a:t>verüben </a:t>
            </a:r>
            <a:r>
              <a:rPr lang="de-DE" sz="2000" dirty="0" smtClean="0">
                <a:latin typeface="Arial" charset="0"/>
                <a:cs typeface="Arial" charset="0"/>
              </a:rPr>
              <a:t>(…)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endParaRPr lang="de-DE" sz="2000" dirty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2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5556" y="1088740"/>
            <a:ext cx="7920880" cy="5219985"/>
          </a:xfrm>
        </p:spPr>
        <p:txBody>
          <a:bodyPr/>
          <a:lstStyle/>
          <a:p>
            <a:pPr marL="0" indent="0">
              <a:buNone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Beispiel: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Polizeiliche </a:t>
            </a: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Anhalte- und Sichtkontrollen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de-DE" b="1" dirty="0">
                <a:latin typeface="Arial" charset="0"/>
                <a:cs typeface="Arial" charset="0"/>
              </a:rPr>
              <a:t>(Strategische Fahndung NRW)</a:t>
            </a:r>
          </a:p>
          <a:p>
            <a:pPr marL="0" indent="0">
              <a:buNone/>
            </a:pPr>
            <a:r>
              <a:rPr lang="de-DE" dirty="0"/>
              <a:t>(1) Die Polizei darf </a:t>
            </a:r>
            <a:r>
              <a:rPr lang="de-DE" dirty="0">
                <a:solidFill>
                  <a:schemeClr val="tx2"/>
                </a:solidFill>
              </a:rPr>
              <a:t>im öffentlichen Verkehrsraum 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/>
              <a:t>1. zur Verhütung von Straftaten von erheblicher Bedeutung </a:t>
            </a:r>
            <a:r>
              <a:rPr lang="de-DE" dirty="0" smtClean="0"/>
              <a:t>(…),</a:t>
            </a:r>
            <a:endParaRPr lang="de-DE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/>
              <a:t>2. zur Verhütung gewerbs- oder bandenmäßig begangener grenzüberschreitender Kriminalität oder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de-DE" dirty="0"/>
              <a:t>3. zur Unterbindung des unerlaubten Aufenthalts</a:t>
            </a:r>
          </a:p>
          <a:p>
            <a:pPr marL="0" indent="0">
              <a:buNone/>
            </a:pPr>
            <a:r>
              <a:rPr lang="de-DE" dirty="0">
                <a:solidFill>
                  <a:schemeClr val="tx2"/>
                </a:solidFill>
              </a:rPr>
              <a:t>Personen anhalten und befragen </a:t>
            </a:r>
            <a:r>
              <a:rPr lang="de-DE" dirty="0"/>
              <a:t>sowie die zur Feststellung der </a:t>
            </a:r>
            <a:r>
              <a:rPr lang="de-DE" dirty="0">
                <a:solidFill>
                  <a:schemeClr val="tx2"/>
                </a:solidFill>
              </a:rPr>
              <a:t>Identität</a:t>
            </a:r>
            <a:r>
              <a:rPr lang="de-DE" dirty="0"/>
              <a:t> erforderlichen Maßnahmen </a:t>
            </a:r>
            <a:r>
              <a:rPr lang="de-DE" dirty="0" smtClean="0"/>
              <a:t>(…)  </a:t>
            </a:r>
            <a:r>
              <a:rPr lang="de-DE" dirty="0"/>
              <a:t>treffen. Fahrzeuge und mitgeführte Sachen dürfen in Augenschein genommen werden. </a:t>
            </a:r>
            <a:r>
              <a:rPr lang="de-DE" dirty="0" smtClean="0"/>
              <a:t>(…).</a:t>
            </a: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8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</a:t>
            </a:r>
            <a:r>
              <a:rPr lang="de-DE" dirty="0"/>
              <a:t>Maßnahme ist nur zulässig, wenn </a:t>
            </a:r>
            <a:r>
              <a:rPr lang="de-DE" dirty="0">
                <a:solidFill>
                  <a:schemeClr val="tx2"/>
                </a:solidFill>
              </a:rPr>
              <a:t>Tatsachen die Annahme </a:t>
            </a:r>
            <a:r>
              <a:rPr lang="de-DE" dirty="0" smtClean="0"/>
              <a:t>recht-fertigen</a:t>
            </a:r>
            <a:r>
              <a:rPr lang="de-DE" dirty="0"/>
              <a:t>, dass in diesem Gebiet </a:t>
            </a:r>
            <a:r>
              <a:rPr lang="de-DE" dirty="0">
                <a:solidFill>
                  <a:schemeClr val="tx2"/>
                </a:solidFill>
              </a:rPr>
              <a:t>Straftaten</a:t>
            </a:r>
            <a:r>
              <a:rPr lang="de-DE" dirty="0"/>
              <a:t> der in Satz 1 bezeichneten Art </a:t>
            </a:r>
            <a:r>
              <a:rPr lang="de-DE" dirty="0">
                <a:solidFill>
                  <a:schemeClr val="tx2"/>
                </a:solidFill>
              </a:rPr>
              <a:t>begangen werden sollen </a:t>
            </a:r>
            <a:r>
              <a:rPr lang="de-DE" dirty="0"/>
              <a:t>und die Maßnahme zur Verhütung dieser Straftaten </a:t>
            </a:r>
            <a:r>
              <a:rPr lang="de-DE" dirty="0">
                <a:solidFill>
                  <a:schemeClr val="tx2"/>
                </a:solidFill>
              </a:rPr>
              <a:t>erforderlich und verhältnismäßig </a:t>
            </a:r>
            <a:r>
              <a:rPr lang="de-DE" dirty="0"/>
              <a:t>im Sinne von § 2 ist. </a:t>
            </a: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2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592796"/>
            <a:ext cx="7452245" cy="4715929"/>
          </a:xfrm>
        </p:spPr>
        <p:txBody>
          <a:bodyPr/>
          <a:lstStyle/>
          <a:p>
            <a:pPr marL="0" indent="0">
              <a:buNone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Beispiel: Videoüberwachung 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de-DE" b="1" dirty="0">
                <a:latin typeface="Arial" charset="0"/>
                <a:cs typeface="Arial" charset="0"/>
              </a:rPr>
              <a:t>(</a:t>
            </a:r>
            <a:r>
              <a:rPr lang="de-DE" b="1" dirty="0" smtClean="0">
                <a:latin typeface="Arial" charset="0"/>
                <a:cs typeface="Arial" charset="0"/>
              </a:rPr>
              <a:t>BaWü und andere </a:t>
            </a:r>
            <a:r>
              <a:rPr lang="de-DE" b="1" dirty="0">
                <a:latin typeface="Arial" charset="0"/>
                <a:cs typeface="Arial" charset="0"/>
              </a:rPr>
              <a:t>mit automatisierter E</a:t>
            </a:r>
            <a:r>
              <a:rPr lang="de-DE" b="1" dirty="0" smtClean="0">
                <a:latin typeface="Arial" charset="0"/>
                <a:cs typeface="Arial" charset="0"/>
              </a:rPr>
              <a:t>rkennung)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Der </a:t>
            </a:r>
            <a:r>
              <a:rPr lang="de-DE" dirty="0"/>
              <a:t>Polizeivollzugsdienst kann in den in § 26 Abs. 1 Nr. 3 genannten Objekten oder in deren unmittelbarer Nähe Bild- und Tonaufzeichnungen von Personen anfertigen, soweit </a:t>
            </a:r>
            <a:r>
              <a:rPr lang="de-DE" dirty="0">
                <a:solidFill>
                  <a:schemeClr val="tx2"/>
                </a:solidFill>
              </a:rPr>
              <a:t>Tatsachen die Annahme rechtfertigen</a:t>
            </a:r>
            <a:r>
              <a:rPr lang="de-DE" dirty="0"/>
              <a:t>, dass an oder in Objekten dieser Art </a:t>
            </a:r>
            <a:r>
              <a:rPr lang="de-DE" dirty="0">
                <a:solidFill>
                  <a:schemeClr val="tx2"/>
                </a:solidFill>
              </a:rPr>
              <a:t>Straftaten begangen werden sollen</a:t>
            </a:r>
            <a:r>
              <a:rPr lang="de-DE" dirty="0"/>
              <a:t>, durch die Personen, diese Objekte oder darin befindliche Sachen gefährdet sind</a:t>
            </a:r>
            <a:r>
              <a:rPr lang="de-DE" dirty="0" smtClean="0"/>
              <a:t>.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Der Polizeivollzugsdienst kann die </a:t>
            </a:r>
            <a:r>
              <a:rPr lang="de-DE" dirty="0" smtClean="0"/>
              <a:t>(…) angefertigten </a:t>
            </a:r>
            <a:r>
              <a:rPr lang="de-DE" dirty="0"/>
              <a:t>Bildaufzeichnungen auch </a:t>
            </a:r>
            <a:r>
              <a:rPr lang="de-DE" dirty="0">
                <a:solidFill>
                  <a:schemeClr val="tx2"/>
                </a:solidFill>
              </a:rPr>
              <a:t>automatisch auswerten</a:t>
            </a:r>
            <a:r>
              <a:rPr lang="de-DE" dirty="0"/>
              <a:t>. Die automatische Auswertung darf nur auf das Erkennen solcher </a:t>
            </a:r>
            <a:r>
              <a:rPr lang="de-DE" dirty="0">
                <a:solidFill>
                  <a:schemeClr val="tx2"/>
                </a:solidFill>
              </a:rPr>
              <a:t>Verhaltensmuster</a:t>
            </a:r>
            <a:r>
              <a:rPr lang="de-DE" dirty="0"/>
              <a:t> ausgerichtet sein, die auf die Begehung einer Straftat hindeuten.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0"/>
            <a:ext cx="7380238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Grundrecht auf Sicherheit ?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Kein Grundrecht </a:t>
            </a:r>
            <a:r>
              <a:rPr lang="de-DE" sz="2000" b="1" dirty="0" smtClean="0">
                <a:latin typeface="Arial" charset="0"/>
                <a:cs typeface="Arial" charset="0"/>
              </a:rPr>
              <a:t>auf Sicherheit im GG </a:t>
            </a:r>
            <a:r>
              <a:rPr lang="de-DE" sz="2000" b="1" dirty="0">
                <a:latin typeface="Arial" charset="0"/>
                <a:cs typeface="Arial" charset="0"/>
              </a:rPr>
              <a:t>(</a:t>
            </a:r>
            <a:r>
              <a:rPr lang="de-DE" sz="2000" b="1" dirty="0" smtClean="0">
                <a:latin typeface="Arial" charset="0"/>
                <a:cs typeface="Arial" charset="0"/>
              </a:rPr>
              <a:t>hM)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„</a:t>
            </a:r>
            <a:r>
              <a:rPr lang="de-DE" sz="2000" b="1" i="1" dirty="0" smtClean="0">
                <a:latin typeface="Arial" charset="0"/>
                <a:cs typeface="Arial" charset="0"/>
              </a:rPr>
              <a:t>Recht auf Sicherheit</a:t>
            </a:r>
            <a:r>
              <a:rPr lang="de-DE" sz="2000" b="1" dirty="0" smtClean="0">
                <a:latin typeface="Arial" charset="0"/>
                <a:cs typeface="Arial" charset="0"/>
              </a:rPr>
              <a:t>“ in Art. 5 I EMRK kein eigenständiges Menschenrecht (hM), sondern Recht auf Sicherheit vor willkürlichen staatlichen Maßnahmen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Grundrecht auf Sicherheit verwischt Abgrenzung von Freiheitsrechten der Bürger*innen und Schutzpflichten </a:t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b="1" dirty="0">
                <a:latin typeface="Arial" charset="0"/>
                <a:cs typeface="Arial" charset="0"/>
              </a:rPr>
              <a:t>des Staates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Abgrenzung konkurrierender Grundrechte ?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/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2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2162" y="1628801"/>
            <a:ext cx="7452246" cy="4321150"/>
          </a:xfrm>
        </p:spPr>
        <p:txBody>
          <a:bodyPr/>
          <a:lstStyle/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de-DE" sz="2400" b="1" u="sng" dirty="0">
                <a:solidFill>
                  <a:schemeClr val="tx2"/>
                </a:solidFill>
                <a:latin typeface="Arial" charset="0"/>
                <a:cs typeface="Arial" charset="0"/>
              </a:rPr>
              <a:t>Sicherheitsgefühl als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Rechtsanspruch </a:t>
            </a:r>
            <a: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?</a:t>
            </a:r>
            <a:br>
              <a:rPr lang="de-DE" sz="2400" b="1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de-DE" sz="2400" b="1" u="sng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Sicherheit </a:t>
            </a:r>
            <a:r>
              <a:rPr lang="de-DE" sz="2000" b="1" dirty="0">
                <a:latin typeface="Arial" charset="0"/>
                <a:cs typeface="Arial" charset="0"/>
              </a:rPr>
              <a:t>als Staatsaufgabe /-ziel 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Staatliche Schutzpflicht für Leben, Gesundheit, Freiheit, Menschenwürde folgt aus Grundrechten</a:t>
            </a: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Justizgewährleistungsanspruch</a:t>
            </a:r>
            <a:br>
              <a:rPr lang="de-DE" sz="2000" b="1" dirty="0" smtClean="0">
                <a:latin typeface="Arial" charset="0"/>
                <a:cs typeface="Arial" charset="0"/>
              </a:rPr>
            </a:br>
            <a:endParaRPr lang="de-DE" sz="2000" b="1" dirty="0" smtClean="0"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Aber</a:t>
            </a:r>
            <a:endParaRPr lang="de-DE" sz="2000" b="1" dirty="0">
              <a:latin typeface="Arial" charset="0"/>
              <a:cs typeface="Arial" charset="0"/>
            </a:endParaRPr>
          </a:p>
          <a:p>
            <a:pPr marL="285750" lvl="1" indent="-28575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Rechtsanspruch der Bürger*innen </a:t>
            </a:r>
            <a:r>
              <a:rPr lang="de-DE" sz="2000" b="1" dirty="0" smtClean="0">
                <a:latin typeface="Arial" charset="0"/>
                <a:cs typeface="Arial" charset="0"/>
              </a:rPr>
              <a:t>auf polizeiliches Einschreiten nur im Ausnahmefall</a:t>
            </a:r>
            <a:endParaRPr lang="de-DE" sz="20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lvl="1" indent="0">
              <a:lnSpc>
                <a:spcPts val="2000"/>
              </a:lnSpc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de-DE" sz="1800" b="1" dirty="0">
              <a:latin typeface="Arial" charset="0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471E9-2CD9-41EE-B2C1-A1B64E405F7D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Arzt: Sicherheitsgefühl und Polizei - Vortrag 38. Zukunftsforum öffentliche Sicherheit 2020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0" y="12120"/>
            <a:ext cx="5736833" cy="8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master Standard PPT">
  <a:themeElements>
    <a:clrScheme name="HWR Berlin">
      <a:dk1>
        <a:srgbClr val="000000"/>
      </a:dk1>
      <a:lt1>
        <a:sysClr val="window" lastClr="FFFFFF"/>
      </a:lt1>
      <a:dk2>
        <a:srgbClr val="D50C2F"/>
      </a:dk2>
      <a:lt2>
        <a:srgbClr val="6E6E6E"/>
      </a:lt2>
      <a:accent1>
        <a:srgbClr val="002C48"/>
      </a:accent1>
      <a:accent2>
        <a:srgbClr val="661326"/>
      </a:accent2>
      <a:accent3>
        <a:srgbClr val="A96F21"/>
      </a:accent3>
      <a:accent4>
        <a:srgbClr val="004799"/>
      </a:accent4>
      <a:accent5>
        <a:srgbClr val="2E6E2B"/>
      </a:accent5>
      <a:accent6>
        <a:srgbClr val="005940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1137</Words>
  <Application>Microsoft Office PowerPoint</Application>
  <PresentationFormat>Bildschirmpräsentation (4:3)</PresentationFormat>
  <Paragraphs>153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Arial</vt:lpstr>
      <vt:lpstr>Wingdings</vt:lpstr>
      <vt:lpstr>Folienmaster Standard PPT</vt:lpstr>
      <vt:lpstr>PowerPoint-Präsentation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fhw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Standardpräsentation deutsch</dc:title>
  <dc:creator>HWR Berlin / Hochschulmarketing</dc:creator>
  <cp:lastModifiedBy>Arzt, Clemens</cp:lastModifiedBy>
  <cp:revision>1026</cp:revision>
  <cp:lastPrinted>2020-03-01T15:06:38Z</cp:lastPrinted>
  <dcterms:created xsi:type="dcterms:W3CDTF">2008-10-13T11:28:40Z</dcterms:created>
  <dcterms:modified xsi:type="dcterms:W3CDTF">2020-03-01T15:07:11Z</dcterms:modified>
</cp:coreProperties>
</file>